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01" d="100"/>
          <a:sy n="101" d="100"/>
        </p:scale>
        <p:origin x="14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556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https://unsplash.com/photos/entrance-to-a-parking-garage-with-a-barrier-kGtz3I4rRJY (cover photo, Unsplash, accessed 2026-01-24)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https://unsplash.com/photos/a-close-up-of-a-computer-board-with-many-components-LScsYVz5jss (background photo, Unsplash, accessed 2026-01-24)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https://unsplash.com/photos/a-close-up-of-a-computer-board-with-many-components-LScsYVz5jss (background photo, Unsplash, accessed 2026-01-24)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/>
          <p:cNvPicPr>
            <a:picLocks noChangeAspect="1"/>
          </p:cNvPicPr>
          <p:nvPr/>
        </p:nvPicPr>
        <p:blipFill>
          <a:blip r:embed="rId3"/>
          <a:srcRect t="7812" b="78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5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0" y="0"/>
            <a:ext cx="12192000" cy="137160"/>
          </a:xfrm>
          <a:prstGeom prst="rect">
            <a:avLst/>
          </a:prstGeom>
          <a:solidFill>
            <a:srgbClr val="00B3D6"/>
          </a:solidFill>
          <a:ln w="12700">
            <a:solidFill>
              <a:srgbClr val="00B3D6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77240" y="1143000"/>
            <a:ext cx="7132320" cy="2057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Mevoro Parking &amp;</a:t>
            </a:r>
            <a:endParaRPr lang="en-US" sz="4400" dirty="0"/>
          </a:p>
          <a:p>
            <a:pPr marL="0" indent="0">
              <a:buNone/>
            </a:pPr>
            <a:r>
              <a:rPr lang="en-US" sz="4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Smart Access Control</a:t>
            </a:r>
            <a:endParaRPr lang="en-US" sz="4400" dirty="0"/>
          </a:p>
        </p:txBody>
      </p:sp>
      <p:sp>
        <p:nvSpPr>
          <p:cNvPr id="6" name="Text 3"/>
          <p:cNvSpPr/>
          <p:nvPr/>
        </p:nvSpPr>
        <p:spPr>
          <a:xfrm>
            <a:off x="777240" y="3429000"/>
            <a:ext cx="86868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Platformă EDGE + Cloud • hardware-agnostic • pentru integratori B2B</a:t>
            </a:r>
            <a:endParaRPr lang="en-US" sz="1800" dirty="0"/>
          </a:p>
        </p:txBody>
      </p:sp>
      <p:sp>
        <p:nvSpPr>
          <p:cNvPr id="7" name="Shape 4"/>
          <p:cNvSpPr/>
          <p:nvPr/>
        </p:nvSpPr>
        <p:spPr>
          <a:xfrm>
            <a:off x="777240" y="4160520"/>
            <a:ext cx="2834640" cy="4114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77240" y="4160520"/>
            <a:ext cx="28346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Offline-first (EDGE)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3749040" y="4160520"/>
            <a:ext cx="2926080" cy="4114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749040" y="4160520"/>
            <a:ext cx="29260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Sincronizare live (Cloud)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777240" y="4663440"/>
            <a:ext cx="3337560" cy="4114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77240" y="4663440"/>
            <a:ext cx="33375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Integrare pe orice echipamente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777240" y="6126480"/>
            <a:ext cx="10637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În producție din 2019 • 6 ani dezvoltare continuă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502920"/>
          </a:xfrm>
          <a:prstGeom prst="rect">
            <a:avLst/>
          </a:prstGeom>
          <a:solidFill>
            <a:srgbClr val="0B1F3B"/>
          </a:solidFill>
          <a:ln w="12700">
            <a:solidFill>
              <a:srgbClr val="0B1F3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475488"/>
            <a:ext cx="12192000" cy="27432"/>
          </a:xfrm>
          <a:prstGeom prst="rect">
            <a:avLst/>
          </a:prstGeom>
          <a:solidFill>
            <a:srgbClr val="00B3D6"/>
          </a:solidFill>
          <a:ln w="12700">
            <a:solidFill>
              <a:srgbClr val="00B3D6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40080" y="109728"/>
            <a:ext cx="10911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User management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40080" y="6537960"/>
            <a:ext cx="10911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Mevoro • pentru parteneri B2B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640080" y="822960"/>
            <a:ext cx="111556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Roluri clare pentru operare B2B</a:t>
            </a:r>
            <a:endParaRPr lang="en-US" sz="2800" dirty="0"/>
          </a:p>
        </p:txBody>
      </p:sp>
      <p:sp>
        <p:nvSpPr>
          <p:cNvPr id="7" name="Shape 5"/>
          <p:cNvSpPr/>
          <p:nvPr/>
        </p:nvSpPr>
        <p:spPr>
          <a:xfrm>
            <a:off x="1097280" y="1828800"/>
            <a:ext cx="4937760" cy="822960"/>
          </a:xfrm>
          <a:prstGeom prst="roundRect">
            <a:avLst/>
          </a:prstGeom>
          <a:solidFill>
            <a:srgbClr val="0B1F3B"/>
          </a:solidFill>
          <a:ln w="12700">
            <a:solidFill>
              <a:srgbClr val="0B1F3B"/>
            </a:solidFill>
            <a:prstDash val="solid"/>
          </a:ln>
          <a:effectLst>
            <a:outerShdw blurRad="38100" dist="17780" dir="2700000" algn="bl" rotWithShape="0">
              <a:srgbClr val="000000">
                <a:alpha val="14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1417320" y="1993392"/>
            <a:ext cx="2926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Super admin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417320" y="2286000"/>
            <a:ext cx="42976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Acces total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1097280" y="2834640"/>
            <a:ext cx="4937760" cy="822960"/>
          </a:xfrm>
          <a:prstGeom prst="roundRect">
            <a:avLst/>
          </a:prstGeom>
          <a:solidFill>
            <a:srgbClr val="102A52">
              <a:alpha val="92000"/>
            </a:srgbClr>
          </a:solidFill>
          <a:ln w="12700">
            <a:solidFill>
              <a:srgbClr val="102A52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417320" y="2999232"/>
            <a:ext cx="2926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Admin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417320" y="3291840"/>
            <a:ext cx="42976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Beneficiar operațional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1097280" y="3840480"/>
            <a:ext cx="4937760" cy="822960"/>
          </a:xfrm>
          <a:prstGeom prst="roundRect">
            <a:avLst/>
          </a:prstGeom>
          <a:solidFill>
            <a:srgbClr val="00B3D6">
              <a:alpha val="92000"/>
            </a:srgbClr>
          </a:solidFill>
          <a:ln w="12700">
            <a:solidFill>
              <a:srgbClr val="00B3D6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417320" y="4005072"/>
            <a:ext cx="2926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Utilizator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417320" y="4297680"/>
            <a:ext cx="42976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Acces conform drepturilor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1097280" y="4846320"/>
            <a:ext cx="4937760" cy="822960"/>
          </a:xfrm>
          <a:prstGeom prst="roundRect">
            <a:avLst/>
          </a:prstGeom>
          <a:solidFill>
            <a:srgbClr val="16A34A">
              <a:alpha val="92000"/>
            </a:srgbClr>
          </a:solidFill>
          <a:ln w="12700">
            <a:solidFill>
              <a:srgbClr val="16A34A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1417320" y="5010912"/>
            <a:ext cx="2926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Utilizator temporar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417320" y="5303520"/>
            <a:ext cx="42976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Acces limitat în timp</a:t>
            </a: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6583680" y="1828800"/>
            <a:ext cx="5029200" cy="3566160"/>
          </a:xfrm>
          <a:prstGeom prst="roundRect">
            <a:avLst/>
          </a:prstGeom>
          <a:solidFill>
            <a:srgbClr val="F6F8FB"/>
          </a:solidFill>
          <a:ln w="12700">
            <a:solidFill>
              <a:srgbClr val="E7ECF4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6812280" y="2011680"/>
            <a:ext cx="4572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ce contează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812280" y="2377440"/>
            <a:ext cx="4572000" cy="15773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lnSpc>
                <a:spcPct val="110000"/>
              </a:lnSpc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Separă responsabilitățile (partener vs beneficiar)</a:t>
            </a:r>
            <a:endParaRPr lang="en-US" sz="1500" dirty="0"/>
          </a:p>
          <a:p>
            <a:pPr marL="190500" indent="-190500">
              <a:lnSpc>
                <a:spcPct val="110000"/>
              </a:lnSpc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Reduce erorile operaționale</a:t>
            </a:r>
            <a:endParaRPr lang="en-US" sz="1500" dirty="0"/>
          </a:p>
          <a:p>
            <a:pPr marL="190500" indent="-190500">
              <a:lnSpc>
                <a:spcPct val="110000"/>
              </a:lnSpc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Ajută la audit și trasabilitate</a:t>
            </a:r>
            <a:endParaRPr lang="en-US" sz="1500" dirty="0"/>
          </a:p>
        </p:txBody>
      </p:sp>
      <p:sp>
        <p:nvSpPr>
          <p:cNvPr id="22" name="Shape 20"/>
          <p:cNvSpPr/>
          <p:nvPr/>
        </p:nvSpPr>
        <p:spPr>
          <a:xfrm>
            <a:off x="640080" y="5532120"/>
            <a:ext cx="10972800" cy="5943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CF4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868680" y="5669280"/>
            <a:ext cx="10515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Trasabilitate completă a evenimentelor și acțiunilor (audit) în platformă.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502920"/>
          </a:xfrm>
          <a:prstGeom prst="rect">
            <a:avLst/>
          </a:prstGeom>
          <a:solidFill>
            <a:srgbClr val="0B1F3B"/>
          </a:solidFill>
          <a:ln w="12700">
            <a:solidFill>
              <a:srgbClr val="0B1F3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475488"/>
            <a:ext cx="12192000" cy="27432"/>
          </a:xfrm>
          <a:prstGeom prst="rect">
            <a:avLst/>
          </a:prstGeom>
          <a:solidFill>
            <a:srgbClr val="00B3D6"/>
          </a:solidFill>
          <a:ln w="12700">
            <a:solidFill>
              <a:srgbClr val="00B3D6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40080" y="109728"/>
            <a:ext cx="10911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Payment &amp; billing (modul)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40080" y="6537960"/>
            <a:ext cx="10911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Mevoro • pentru parteneri B2B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640080" y="822960"/>
            <a:ext cx="111556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Payment &amp; billing automat (opțional, în funcție de scenariu)</a:t>
            </a:r>
            <a:endParaRPr lang="en-US" sz="2800" dirty="0"/>
          </a:p>
        </p:txBody>
      </p:sp>
      <p:sp>
        <p:nvSpPr>
          <p:cNvPr id="7" name="Shape 5"/>
          <p:cNvSpPr/>
          <p:nvPr/>
        </p:nvSpPr>
        <p:spPr>
          <a:xfrm>
            <a:off x="777240" y="2194560"/>
            <a:ext cx="2286000" cy="14173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CF4"/>
            </a:solidFill>
            <a:prstDash val="solid"/>
          </a:ln>
          <a:effectLst>
            <a:outerShdw blurRad="3810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1005840" y="2359152"/>
            <a:ext cx="22402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 / abonament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1005840" y="2697480"/>
            <a:ext cx="2240280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Reguli de taxare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3063240" y="2907792"/>
            <a:ext cx="731520" cy="0"/>
          </a:xfrm>
          <a:prstGeom prst="line">
            <a:avLst/>
          </a:prstGeom>
          <a:noFill/>
          <a:ln w="25400">
            <a:solidFill>
              <a:srgbClr val="00B3D6"/>
            </a:solidFill>
            <a:prstDash val="solid"/>
            <a:headEnd type="none"/>
            <a:tailEnd type="triangle"/>
          </a:ln>
        </p:spPr>
      </p:sp>
      <p:sp>
        <p:nvSpPr>
          <p:cNvPr id="11" name="Shape 9"/>
          <p:cNvSpPr/>
          <p:nvPr/>
        </p:nvSpPr>
        <p:spPr>
          <a:xfrm>
            <a:off x="3794760" y="2194560"/>
            <a:ext cx="2286000" cy="1417320"/>
          </a:xfrm>
          <a:prstGeom prst="roundRect">
            <a:avLst/>
          </a:prstGeom>
          <a:solidFill>
            <a:srgbClr val="F6F8FB"/>
          </a:solidFill>
          <a:ln w="12700">
            <a:solidFill>
              <a:srgbClr val="E7ECF4"/>
            </a:solidFill>
            <a:prstDash val="solid"/>
          </a:ln>
          <a:effectLst>
            <a:outerShdw blurRad="3810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4023360" y="2359152"/>
            <a:ext cx="22402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Proformă automată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4023360" y="2697480"/>
            <a:ext cx="2240280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Generare la final de lună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6096000" y="2907792"/>
            <a:ext cx="716280" cy="0"/>
          </a:xfrm>
          <a:prstGeom prst="line">
            <a:avLst/>
          </a:prstGeom>
          <a:noFill/>
          <a:ln w="25400">
            <a:solidFill>
              <a:srgbClr val="00B3D6"/>
            </a:solidFill>
            <a:prstDash val="solid"/>
            <a:headEnd type="none"/>
            <a:tailEnd type="triangle"/>
          </a:ln>
        </p:spPr>
      </p:sp>
      <p:sp>
        <p:nvSpPr>
          <p:cNvPr id="15" name="Shape 13"/>
          <p:cNvSpPr/>
          <p:nvPr/>
        </p:nvSpPr>
        <p:spPr>
          <a:xfrm>
            <a:off x="6812280" y="2194560"/>
            <a:ext cx="2286000" cy="14173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CF4"/>
            </a:solidFill>
            <a:prstDash val="solid"/>
          </a:ln>
          <a:effectLst>
            <a:outerShdw blurRad="3810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7040880" y="2359152"/>
            <a:ext cx="22402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Plată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7040880" y="2697480"/>
            <a:ext cx="2240280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Integrare procesator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9098280" y="2907792"/>
            <a:ext cx="731520" cy="0"/>
          </a:xfrm>
          <a:prstGeom prst="line">
            <a:avLst/>
          </a:prstGeom>
          <a:noFill/>
          <a:ln w="25400">
            <a:solidFill>
              <a:srgbClr val="00B3D6"/>
            </a:solidFill>
            <a:prstDash val="solid"/>
            <a:headEnd type="none"/>
            <a:tailEnd type="triangle"/>
          </a:ln>
        </p:spPr>
      </p:sp>
      <p:sp>
        <p:nvSpPr>
          <p:cNvPr id="19" name="Shape 17"/>
          <p:cNvSpPr/>
          <p:nvPr/>
        </p:nvSpPr>
        <p:spPr>
          <a:xfrm>
            <a:off x="9829800" y="2194560"/>
            <a:ext cx="2286000" cy="14173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CF4"/>
            </a:solidFill>
            <a:prstDash val="solid"/>
          </a:ln>
          <a:effectLst>
            <a:outerShdw blurRad="3810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10058400" y="2359152"/>
            <a:ext cx="22402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Acces &amp; raportare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10058400" y="2697480"/>
            <a:ext cx="2240280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Trasabilitate completă</a:t>
            </a:r>
            <a:endParaRPr lang="en-US" sz="1100" dirty="0"/>
          </a:p>
        </p:txBody>
      </p:sp>
      <p:sp>
        <p:nvSpPr>
          <p:cNvPr id="22" name="Shape 20"/>
          <p:cNvSpPr/>
          <p:nvPr/>
        </p:nvSpPr>
        <p:spPr>
          <a:xfrm>
            <a:off x="640080" y="4114800"/>
            <a:ext cx="10972800" cy="1965960"/>
          </a:xfrm>
          <a:prstGeom prst="roundRect">
            <a:avLst/>
          </a:prstGeom>
          <a:solidFill>
            <a:srgbClr val="F6F8FB"/>
          </a:solidFill>
          <a:ln w="12700">
            <a:solidFill>
              <a:srgbClr val="E7ECF4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914400" y="4297680"/>
            <a:ext cx="3200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Capabilități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914400" y="4663440"/>
            <a:ext cx="10424160" cy="15773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lnSpc>
                <a:spcPct val="110000"/>
              </a:lnSpc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Taxare pe abonamente / planuri (inclusiv tip parcare publică)</a:t>
            </a:r>
            <a:endParaRPr lang="en-US" sz="1500" dirty="0"/>
          </a:p>
          <a:p>
            <a:pPr marL="190500" indent="-190500">
              <a:lnSpc>
                <a:spcPct val="110000"/>
              </a:lnSpc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Facturare automată în funcție de plan</a:t>
            </a:r>
            <a:endParaRPr lang="en-US" sz="1500" dirty="0"/>
          </a:p>
          <a:p>
            <a:pPr marL="190500" indent="-190500">
              <a:lnSpc>
                <a:spcPct val="110000"/>
              </a:lnSpc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Integrare cu sisteme de plată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502920"/>
          </a:xfrm>
          <a:prstGeom prst="rect">
            <a:avLst/>
          </a:prstGeom>
          <a:solidFill>
            <a:srgbClr val="0B1F3B"/>
          </a:solidFill>
          <a:ln w="12700">
            <a:solidFill>
              <a:srgbClr val="0B1F3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475488"/>
            <a:ext cx="12192000" cy="27432"/>
          </a:xfrm>
          <a:prstGeom prst="rect">
            <a:avLst/>
          </a:prstGeom>
          <a:solidFill>
            <a:srgbClr val="00B3D6"/>
          </a:solidFill>
          <a:ln w="12700">
            <a:solidFill>
              <a:srgbClr val="00B3D6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40080" y="109728"/>
            <a:ext cx="10911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Scenarii complexe (diferențiator)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40080" y="6537960"/>
            <a:ext cx="10911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Mevoro • pentru parteneri B2B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640080" y="822960"/>
            <a:ext cx="111556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Flexibilitate reală: scenarii rare, dar critice</a:t>
            </a:r>
            <a:endParaRPr lang="en-US" sz="2800" dirty="0"/>
          </a:p>
        </p:txBody>
      </p:sp>
      <p:sp>
        <p:nvSpPr>
          <p:cNvPr id="7" name="Shape 5"/>
          <p:cNvSpPr/>
          <p:nvPr/>
        </p:nvSpPr>
        <p:spPr>
          <a:xfrm>
            <a:off x="640080" y="1691640"/>
            <a:ext cx="5486400" cy="20116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CF4"/>
            </a:solidFill>
            <a:prstDash val="solid"/>
          </a:ln>
          <a:effectLst>
            <a:outerShdw blurRad="38100" dist="1905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640080" y="1691640"/>
            <a:ext cx="73152" cy="2011680"/>
          </a:xfrm>
          <a:prstGeom prst="rect">
            <a:avLst/>
          </a:prstGeom>
          <a:solidFill>
            <a:srgbClr val="00B3D6"/>
          </a:solidFill>
          <a:ln w="12700">
            <a:solidFill>
              <a:srgbClr val="00B3D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804672" y="1856232"/>
            <a:ext cx="519379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camere / o barieră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804672" y="2258568"/>
            <a:ext cx="5193792" cy="128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Pentru 2 direcții diferite, fără culoar.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6766560" y="1691640"/>
            <a:ext cx="5486400" cy="20116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CF4"/>
            </a:solidFill>
            <a:prstDash val="solid"/>
          </a:ln>
          <a:effectLst>
            <a:outerShdw blurRad="38100" dist="1905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6766560" y="1691640"/>
            <a:ext cx="73152" cy="2011680"/>
          </a:xfrm>
          <a:prstGeom prst="rect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6931152" y="1856232"/>
            <a:ext cx="519379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Acces în lanț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931152" y="2258568"/>
            <a:ext cx="5193792" cy="128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Intrare obligă accesul prin alt endpoint în X minute.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640080" y="4206240"/>
            <a:ext cx="5486400" cy="20116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CF4"/>
            </a:solidFill>
            <a:prstDash val="solid"/>
          </a:ln>
          <a:effectLst>
            <a:outerShdw blurRad="38100" dist="1905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640080" y="4206240"/>
            <a:ext cx="73152" cy="2011680"/>
          </a:xfrm>
          <a:prstGeom prst="rect">
            <a:avLst/>
          </a:prstGeom>
          <a:solidFill>
            <a:srgbClr val="00B3D6"/>
          </a:solidFill>
          <a:ln w="12700">
            <a:solidFill>
              <a:srgbClr val="00B3D6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804672" y="4370832"/>
            <a:ext cx="519379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Detecții speciale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804672" y="4773168"/>
            <a:ext cx="5193792" cy="128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Vehicule de intervenție, persoane sub barieră.</a:t>
            </a: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6766560" y="4206240"/>
            <a:ext cx="5486400" cy="20116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CF4"/>
            </a:solidFill>
            <a:prstDash val="solid"/>
          </a:ln>
          <a:effectLst>
            <a:outerShdw blurRad="38100" dist="1905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6766560" y="4206240"/>
            <a:ext cx="73152" cy="2011680"/>
          </a:xfrm>
          <a:prstGeom prst="rect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6931152" y="4370832"/>
            <a:ext cx="519379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Alte scenarii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931152" y="4773168"/>
            <a:ext cx="5193792" cy="1280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Fum (fără omologare PSI), avarii exterioare etc.</a:t>
            </a:r>
            <a:endParaRPr lang="en-US" sz="1200" dirty="0"/>
          </a:p>
        </p:txBody>
      </p:sp>
      <p:sp>
        <p:nvSpPr>
          <p:cNvPr id="23" name="Shape 21"/>
          <p:cNvSpPr/>
          <p:nvPr/>
        </p:nvSpPr>
        <p:spPr>
          <a:xfrm>
            <a:off x="640080" y="5715000"/>
            <a:ext cx="10972800" cy="411480"/>
          </a:xfrm>
          <a:prstGeom prst="roundRect">
            <a:avLst/>
          </a:prstGeom>
          <a:solidFill>
            <a:srgbClr val="0B1F3B"/>
          </a:solidFill>
          <a:ln w="12700">
            <a:solidFill>
              <a:srgbClr val="0B1F3B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868680" y="5779008"/>
            <a:ext cx="105156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 poate personaliza astfel încât să răspundă cu succes la orice scenariu real din teren.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502920"/>
          </a:xfrm>
          <a:prstGeom prst="rect">
            <a:avLst/>
          </a:prstGeom>
          <a:solidFill>
            <a:srgbClr val="0B1F3B"/>
          </a:solidFill>
          <a:ln w="12700">
            <a:solidFill>
              <a:srgbClr val="0B1F3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475488"/>
            <a:ext cx="12192000" cy="27432"/>
          </a:xfrm>
          <a:prstGeom prst="rect">
            <a:avLst/>
          </a:prstGeom>
          <a:solidFill>
            <a:srgbClr val="00B3D6"/>
          </a:solidFill>
          <a:ln w="12700">
            <a:solidFill>
              <a:srgbClr val="00B3D6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40080" y="109728"/>
            <a:ext cx="10911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Instalare &amp; extindere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40080" y="6537960"/>
            <a:ext cx="10911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Mevoro • pentru parteneri B2B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640080" y="822960"/>
            <a:ext cx="111556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Instalare clară, extindere ușoară, modificări remote</a:t>
            </a:r>
            <a:endParaRPr lang="en-US" sz="2800" dirty="0"/>
          </a:p>
        </p:txBody>
      </p:sp>
      <p:sp>
        <p:nvSpPr>
          <p:cNvPr id="7" name="Shape 5"/>
          <p:cNvSpPr/>
          <p:nvPr/>
        </p:nvSpPr>
        <p:spPr>
          <a:xfrm>
            <a:off x="731520" y="1691640"/>
            <a:ext cx="5669280" cy="44805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CF4"/>
            </a:solidFill>
            <a:prstDash val="solid"/>
          </a:ln>
          <a:effectLst>
            <a:outerShdw blurRad="38100" dist="1905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1005840" y="1874520"/>
            <a:ext cx="52120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Workflow tipic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05840" y="2240280"/>
            <a:ext cx="5120640" cy="225171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lnSpc>
                <a:spcPct val="110000"/>
              </a:lnSpc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Camerele: conectare LAN (de regulă)</a:t>
            </a:r>
            <a:endParaRPr lang="en-US" sz="1500" dirty="0"/>
          </a:p>
          <a:p>
            <a:pPr marL="190500" indent="-190500">
              <a:lnSpc>
                <a:spcPct val="110000"/>
              </a:lnSpc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Senzori/cititoare: bornier cu șurub + schemă clară</a:t>
            </a:r>
            <a:endParaRPr lang="en-US" sz="1500" dirty="0"/>
          </a:p>
          <a:p>
            <a:pPr marL="190500" indent="-190500">
              <a:lnSpc>
                <a:spcPct val="110000"/>
              </a:lnSpc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Config &amp; testare endpoint-uri</a:t>
            </a:r>
            <a:endParaRPr lang="en-US" sz="1500" dirty="0"/>
          </a:p>
          <a:p>
            <a:pPr marL="190500" indent="-190500">
              <a:lnSpc>
                <a:spcPct val="110000"/>
              </a:lnSpc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Punere în funcțiune + training</a:t>
            </a:r>
            <a:endParaRPr lang="en-US" sz="1500" dirty="0"/>
          </a:p>
          <a:p>
            <a:pPr marL="190500" indent="-190500">
              <a:lnSpc>
                <a:spcPct val="110000"/>
              </a:lnSpc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Extinderi ulterioare (endpoint-uri noi)</a:t>
            </a:r>
            <a:endParaRPr lang="en-US" sz="1500" dirty="0"/>
          </a:p>
        </p:txBody>
      </p:sp>
      <p:sp>
        <p:nvSpPr>
          <p:cNvPr id="10" name="Shape 8"/>
          <p:cNvSpPr/>
          <p:nvPr/>
        </p:nvSpPr>
        <p:spPr>
          <a:xfrm>
            <a:off x="6720840" y="1691640"/>
            <a:ext cx="4892040" cy="4480560"/>
          </a:xfrm>
          <a:prstGeom prst="roundRect">
            <a:avLst/>
          </a:prstGeom>
          <a:solidFill>
            <a:srgbClr val="F6F8FB"/>
          </a:solidFill>
          <a:ln w="12700">
            <a:solidFill>
              <a:srgbClr val="E7ECF4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6949440" y="1874520"/>
            <a:ext cx="44805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ce contează pentru integrator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949440" y="2331720"/>
            <a:ext cx="4480560" cy="180213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lnSpc>
                <a:spcPct val="110000"/>
              </a:lnSpc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 puțin timp în teren</a:t>
            </a:r>
            <a:endParaRPr lang="en-US" sz="1500" dirty="0"/>
          </a:p>
          <a:p>
            <a:pPr marL="190500" indent="-190500">
              <a:lnSpc>
                <a:spcPct val="110000"/>
              </a:lnSpc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Modificări remote când nu sunt schimbări fizice</a:t>
            </a:r>
            <a:endParaRPr lang="en-US" sz="1500" dirty="0"/>
          </a:p>
          <a:p>
            <a:pPr marL="190500" indent="-190500">
              <a:lnSpc>
                <a:spcPct val="110000"/>
              </a:lnSpc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Downtime minim (minute)</a:t>
            </a:r>
            <a:endParaRPr lang="en-US" sz="1500" dirty="0"/>
          </a:p>
          <a:p>
            <a:pPr marL="190500" indent="-190500">
              <a:lnSpc>
                <a:spcPct val="110000"/>
              </a:lnSpc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Extindere </a:t>
            </a:r>
            <a:r>
              <a:rPr lang="en-US" sz="1500" dirty="0" err="1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fără</a:t>
            </a: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redesign</a:t>
            </a:r>
            <a:endParaRPr lang="ro-RO" sz="1500" dirty="0">
              <a:solidFill>
                <a:srgbClr val="111827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190500" indent="-190500">
              <a:lnSpc>
                <a:spcPct val="110000"/>
              </a:lnSpc>
              <a:buSzPct val="100000"/>
              <a:buChar char="•"/>
            </a:pPr>
            <a:r>
              <a:rPr lang="ro-RO" sz="1500" dirty="0">
                <a:solidFill>
                  <a:srgbClr val="111827"/>
                </a:solidFill>
                <a:latin typeface="Calibri" pitchFamily="34" charset="0"/>
                <a:cs typeface="Calibri" pitchFamily="34" charset="-120"/>
              </a:rPr>
              <a:t>Diagnoză la distanță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502920"/>
          </a:xfrm>
          <a:prstGeom prst="rect">
            <a:avLst/>
          </a:prstGeom>
          <a:solidFill>
            <a:srgbClr val="0B1F3B"/>
          </a:solidFill>
          <a:ln w="12700">
            <a:solidFill>
              <a:srgbClr val="0B1F3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475488"/>
            <a:ext cx="12192000" cy="27432"/>
          </a:xfrm>
          <a:prstGeom prst="rect">
            <a:avLst/>
          </a:prstGeom>
          <a:solidFill>
            <a:srgbClr val="00B3D6"/>
          </a:solidFill>
          <a:ln w="12700">
            <a:solidFill>
              <a:srgbClr val="00B3D6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40080" y="109728"/>
            <a:ext cx="10911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Maturitate &amp; scalare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40080" y="6537960"/>
            <a:ext cx="10911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Mevoro • pentru parteneri B2B</a:t>
            </a:r>
            <a:endParaRPr lang="en-US" sz="1000" dirty="0"/>
          </a:p>
        </p:txBody>
      </p:sp>
      <p:pic>
        <p:nvPicPr>
          <p:cNvPr id="6" name="Image 0" descr="/mnt/data/edge_chip.jpg"/>
          <p:cNvPicPr>
            <a:picLocks noChangeAspect="1"/>
          </p:cNvPicPr>
          <p:nvPr/>
        </p:nvPicPr>
        <p:blipFill>
          <a:blip r:embed="rId3"/>
          <a:srcRect t="8300" b="8300"/>
          <a:stretch/>
        </p:blipFill>
        <p:spPr>
          <a:xfrm>
            <a:off x="0" y="502920"/>
            <a:ext cx="12192000" cy="635508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0" y="502920"/>
            <a:ext cx="12192000" cy="6355080"/>
          </a:xfrm>
          <a:prstGeom prst="rect">
            <a:avLst/>
          </a:prstGeom>
          <a:solidFill>
            <a:srgbClr val="FFFFFF">
              <a:alpha val="82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40080" y="822960"/>
            <a:ext cx="111556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Platformă matură, proiectată pentru scală</a:t>
            </a:r>
            <a:endParaRPr lang="en-US" sz="2800" dirty="0"/>
          </a:p>
        </p:txBody>
      </p:sp>
      <p:sp>
        <p:nvSpPr>
          <p:cNvPr id="9" name="Shape 6"/>
          <p:cNvSpPr/>
          <p:nvPr/>
        </p:nvSpPr>
        <p:spPr>
          <a:xfrm>
            <a:off x="777240" y="1783080"/>
            <a:ext cx="3383280" cy="14173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CF4"/>
            </a:solidFill>
            <a:prstDash val="solid"/>
          </a:ln>
          <a:effectLst>
            <a:outerShdw blurRad="38100" dist="1651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0" name="Text 7"/>
          <p:cNvSpPr/>
          <p:nvPr/>
        </p:nvSpPr>
        <p:spPr>
          <a:xfrm>
            <a:off x="1005840" y="1965960"/>
            <a:ext cx="155448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3400" dirty="0"/>
          </a:p>
        </p:txBody>
      </p:sp>
      <p:sp>
        <p:nvSpPr>
          <p:cNvPr id="11" name="Text 8"/>
          <p:cNvSpPr/>
          <p:nvPr/>
        </p:nvSpPr>
        <p:spPr>
          <a:xfrm>
            <a:off x="2514600" y="2011680"/>
            <a:ext cx="17373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ani dezvoltare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continuă</a:t>
            </a: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4754880" y="1783080"/>
            <a:ext cx="3383280" cy="14173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CF4"/>
            </a:solidFill>
            <a:prstDash val="solid"/>
          </a:ln>
          <a:effectLst>
            <a:outerShdw blurRad="38100" dist="1651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3" name="Text 10"/>
          <p:cNvSpPr/>
          <p:nvPr/>
        </p:nvSpPr>
        <p:spPr>
          <a:xfrm>
            <a:off x="4983480" y="1965960"/>
            <a:ext cx="155448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2019</a:t>
            </a:r>
            <a:endParaRPr lang="en-US" sz="3400" dirty="0"/>
          </a:p>
        </p:txBody>
      </p:sp>
      <p:sp>
        <p:nvSpPr>
          <p:cNvPr id="14" name="Text 11"/>
          <p:cNvSpPr/>
          <p:nvPr/>
        </p:nvSpPr>
        <p:spPr>
          <a:xfrm>
            <a:off x="6400800" y="2011680"/>
            <a:ext cx="182880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în producție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(îmbunătățit constant)</a:t>
            </a:r>
            <a:endParaRPr lang="en-US" sz="1200" dirty="0"/>
          </a:p>
        </p:txBody>
      </p:sp>
      <p:sp>
        <p:nvSpPr>
          <p:cNvPr id="15" name="Shape 12"/>
          <p:cNvSpPr/>
          <p:nvPr/>
        </p:nvSpPr>
        <p:spPr>
          <a:xfrm>
            <a:off x="8732520" y="1783080"/>
            <a:ext cx="3383280" cy="14173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CF4"/>
            </a:solidFill>
            <a:prstDash val="solid"/>
          </a:ln>
          <a:effectLst>
            <a:outerShdw blurRad="38100" dist="1651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6" name="Text 13"/>
          <p:cNvSpPr/>
          <p:nvPr/>
        </p:nvSpPr>
        <p:spPr>
          <a:xfrm>
            <a:off x="8961120" y="1965960"/>
            <a:ext cx="155448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50k</a:t>
            </a:r>
            <a:endParaRPr lang="en-US" sz="3400" dirty="0"/>
          </a:p>
        </p:txBody>
      </p:sp>
      <p:sp>
        <p:nvSpPr>
          <p:cNvPr id="17" name="Text 14"/>
          <p:cNvSpPr/>
          <p:nvPr/>
        </p:nvSpPr>
        <p:spPr>
          <a:xfrm>
            <a:off x="10469880" y="2011680"/>
            <a:ext cx="17373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ro-RO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Proiectat pentru </a:t>
            </a:r>
            <a:r>
              <a:rPr lang="en-US" sz="1200" dirty="0" err="1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utilizatori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concurenți (design)</a:t>
            </a:r>
            <a:endParaRPr lang="en-US" sz="1200" dirty="0"/>
          </a:p>
        </p:txBody>
      </p:sp>
      <p:sp>
        <p:nvSpPr>
          <p:cNvPr id="18" name="Shape 15"/>
          <p:cNvSpPr/>
          <p:nvPr/>
        </p:nvSpPr>
        <p:spPr>
          <a:xfrm>
            <a:off x="777240" y="3657600"/>
            <a:ext cx="3383280" cy="14173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CF4"/>
            </a:solidFill>
            <a:prstDash val="solid"/>
          </a:ln>
          <a:effectLst>
            <a:outerShdw blurRad="38100" dist="1651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9" name="Text 16"/>
          <p:cNvSpPr/>
          <p:nvPr/>
        </p:nvSpPr>
        <p:spPr>
          <a:xfrm>
            <a:off x="1005840" y="3840480"/>
            <a:ext cx="155448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2.500</a:t>
            </a:r>
            <a:endParaRPr lang="en-US" sz="3400" dirty="0"/>
          </a:p>
        </p:txBody>
      </p:sp>
      <p:sp>
        <p:nvSpPr>
          <p:cNvPr id="20" name="Text 17"/>
          <p:cNvSpPr/>
          <p:nvPr/>
        </p:nvSpPr>
        <p:spPr>
          <a:xfrm>
            <a:off x="2514600" y="3886200"/>
            <a:ext cx="17373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mașini/zi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 endpoint (mediu)</a:t>
            </a:r>
            <a:endParaRPr lang="en-US" sz="1200" dirty="0"/>
          </a:p>
        </p:txBody>
      </p:sp>
      <p:sp>
        <p:nvSpPr>
          <p:cNvPr id="21" name="Shape 18"/>
          <p:cNvSpPr/>
          <p:nvPr/>
        </p:nvSpPr>
        <p:spPr>
          <a:xfrm>
            <a:off x="4754880" y="3657600"/>
            <a:ext cx="3383280" cy="14173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CF4"/>
            </a:solidFill>
            <a:prstDash val="solid"/>
          </a:ln>
          <a:effectLst>
            <a:outerShdw blurRad="38100" dist="1651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22" name="Text 19"/>
          <p:cNvSpPr/>
          <p:nvPr/>
        </p:nvSpPr>
        <p:spPr>
          <a:xfrm>
            <a:off x="4983480" y="3840480"/>
            <a:ext cx="155448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1000+</a:t>
            </a:r>
            <a:endParaRPr lang="en-US" sz="3400" dirty="0"/>
          </a:p>
        </p:txBody>
      </p:sp>
      <p:sp>
        <p:nvSpPr>
          <p:cNvPr id="23" name="Text 20"/>
          <p:cNvSpPr/>
          <p:nvPr/>
        </p:nvSpPr>
        <p:spPr>
          <a:xfrm>
            <a:off x="6400800" y="3886200"/>
            <a:ext cx="194310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ro-RO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Număr de locuri parcare/</a:t>
            </a:r>
            <a:r>
              <a:rPr lang="ro-RO" sz="1200" dirty="0" err="1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endpoint</a:t>
            </a: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current</a:t>
            </a:r>
            <a:r>
              <a:rPr lang="ro-RO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200" dirty="0">
              <a:solidFill>
                <a:srgbClr val="4B5563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4B5563"/>
                </a:solidFill>
                <a:latin typeface="Calibri" pitchFamily="34" charset="0"/>
                <a:cs typeface="Calibri" pitchFamily="34" charset="-120"/>
              </a:rPr>
              <a:t>F</a:t>
            </a:r>
            <a:r>
              <a:rPr lang="ro-RO" sz="1200" dirty="0" err="1">
                <a:solidFill>
                  <a:srgbClr val="4B5563"/>
                </a:solidFill>
                <a:latin typeface="Calibri" pitchFamily="34" charset="0"/>
                <a:cs typeface="Calibri" pitchFamily="34" charset="-120"/>
              </a:rPr>
              <a:t>ără</a:t>
            </a:r>
            <a:r>
              <a:rPr lang="ro-RO" sz="1200" dirty="0">
                <a:solidFill>
                  <a:srgbClr val="4B5563"/>
                </a:solidFill>
                <a:latin typeface="Calibri" pitchFamily="34" charset="0"/>
                <a:cs typeface="Calibri" pitchFamily="34" charset="-120"/>
              </a:rPr>
              <a:t> limită ca potențial</a:t>
            </a:r>
            <a:endParaRPr lang="en-US" sz="1200" dirty="0"/>
          </a:p>
        </p:txBody>
      </p:sp>
      <p:sp>
        <p:nvSpPr>
          <p:cNvPr id="24" name="Shape 21"/>
          <p:cNvSpPr/>
          <p:nvPr/>
        </p:nvSpPr>
        <p:spPr>
          <a:xfrm>
            <a:off x="8732520" y="3657600"/>
            <a:ext cx="3383280" cy="14173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CF4"/>
            </a:solidFill>
            <a:prstDash val="solid"/>
          </a:ln>
          <a:effectLst>
            <a:outerShdw blurRad="38100" dist="1651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5" name="Text 22"/>
          <p:cNvSpPr/>
          <p:nvPr/>
        </p:nvSpPr>
        <p:spPr>
          <a:xfrm>
            <a:off x="8961120" y="3840480"/>
            <a:ext cx="155448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Self</a:t>
            </a:r>
            <a:endParaRPr lang="en-US" sz="3400" dirty="0"/>
          </a:p>
          <a:p>
            <a:pPr marL="0" indent="0">
              <a:buNone/>
            </a:pPr>
            <a:r>
              <a:rPr lang="en-US" sz="34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service</a:t>
            </a:r>
            <a:endParaRPr lang="en-US" sz="3400" dirty="0"/>
          </a:p>
        </p:txBody>
      </p:sp>
      <p:sp>
        <p:nvSpPr>
          <p:cNvPr id="26" name="Text 23"/>
          <p:cNvSpPr/>
          <p:nvPr/>
        </p:nvSpPr>
        <p:spPr>
          <a:xfrm>
            <a:off x="10469880" y="3886200"/>
            <a:ext cx="173736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operare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automatizată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502920"/>
          </a:xfrm>
          <a:prstGeom prst="rect">
            <a:avLst/>
          </a:prstGeom>
          <a:solidFill>
            <a:srgbClr val="0B1F3B"/>
          </a:solidFill>
          <a:ln w="12700">
            <a:solidFill>
              <a:srgbClr val="0B1F3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475488"/>
            <a:ext cx="12192000" cy="27432"/>
          </a:xfrm>
          <a:prstGeom prst="rect">
            <a:avLst/>
          </a:prstGeom>
          <a:solidFill>
            <a:srgbClr val="00B3D6"/>
          </a:solidFill>
          <a:ln w="12700">
            <a:solidFill>
              <a:srgbClr val="00B3D6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40080" y="109728"/>
            <a:ext cx="10911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Următorii pași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40080" y="6537960"/>
            <a:ext cx="10911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Mevoro • pentru parteneri B2B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640080" y="822960"/>
            <a:ext cx="111556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la discuție la pilot, rapid și clar</a:t>
            </a:r>
            <a:endParaRPr lang="en-US" sz="2800" dirty="0"/>
          </a:p>
        </p:txBody>
      </p:sp>
      <p:sp>
        <p:nvSpPr>
          <p:cNvPr id="7" name="Shape 5"/>
          <p:cNvSpPr/>
          <p:nvPr/>
        </p:nvSpPr>
        <p:spPr>
          <a:xfrm>
            <a:off x="822960" y="1874520"/>
            <a:ext cx="3611880" cy="18288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CF4"/>
            </a:solidFill>
            <a:prstDash val="solid"/>
          </a:ln>
          <a:effectLst>
            <a:outerShdw blurRad="38100" dist="1905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1005840" y="2057400"/>
            <a:ext cx="502920" cy="502920"/>
          </a:xfrm>
          <a:prstGeom prst="ellipse">
            <a:avLst/>
          </a:prstGeom>
          <a:solidFill>
            <a:srgbClr val="00B3D6"/>
          </a:solidFill>
          <a:ln w="12700">
            <a:solidFill>
              <a:srgbClr val="00B3D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005840" y="2084832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600200" y="2029968"/>
            <a:ext cx="2743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1) Demo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1600200" y="2395728"/>
            <a:ext cx="274320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 scenariile tale (auto + pietonal + integrare)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4617720" y="1874520"/>
            <a:ext cx="3611880" cy="18288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CF4"/>
            </a:solidFill>
            <a:prstDash val="solid"/>
          </a:ln>
          <a:effectLst>
            <a:outerShdw blurRad="38100" dist="1905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4800600" y="2057400"/>
            <a:ext cx="502920" cy="502920"/>
          </a:xfrm>
          <a:prstGeom prst="ellipse">
            <a:avLst/>
          </a:prstGeom>
          <a:solidFill>
            <a:srgbClr val="00B3D6"/>
          </a:solidFill>
          <a:ln w="12700">
            <a:solidFill>
              <a:srgbClr val="00B3D6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4800600" y="2084832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5394960" y="2029968"/>
            <a:ext cx="2743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2) Pilot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5394960" y="2395728"/>
            <a:ext cx="274320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locație, 1–2 endpoint-uri, validare fluxuri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8412480" y="1874520"/>
            <a:ext cx="3611880" cy="18288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CF4"/>
            </a:solidFill>
            <a:prstDash val="solid"/>
          </a:ln>
          <a:effectLst>
            <a:outerShdw blurRad="38100" dist="1905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8595360" y="2057400"/>
            <a:ext cx="502920" cy="502920"/>
          </a:xfrm>
          <a:prstGeom prst="ellipse">
            <a:avLst/>
          </a:prstGeom>
          <a:solidFill>
            <a:srgbClr val="00B3D6"/>
          </a:solidFill>
          <a:ln w="12700">
            <a:solidFill>
              <a:srgbClr val="00B3D6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8595360" y="2084832"/>
            <a:ext cx="5029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9189720" y="2029968"/>
            <a:ext cx="2743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3) Scalare</a:t>
            </a:r>
            <a:endParaRPr lang="en-US" sz="1800" dirty="0"/>
          </a:p>
        </p:txBody>
      </p:sp>
      <p:sp>
        <p:nvSpPr>
          <p:cNvPr id="21" name="Text 19"/>
          <p:cNvSpPr/>
          <p:nvPr/>
        </p:nvSpPr>
        <p:spPr>
          <a:xfrm>
            <a:off x="9189720" y="2395728"/>
            <a:ext cx="274320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Extindere în rețea + reguli + payment (opțional)</a:t>
            </a:r>
            <a:endParaRPr lang="en-US" sz="1200" dirty="0"/>
          </a:p>
        </p:txBody>
      </p:sp>
      <p:sp>
        <p:nvSpPr>
          <p:cNvPr id="22" name="Shape 20"/>
          <p:cNvSpPr/>
          <p:nvPr/>
        </p:nvSpPr>
        <p:spPr>
          <a:xfrm>
            <a:off x="640080" y="4160520"/>
            <a:ext cx="10972800" cy="2075688"/>
          </a:xfrm>
          <a:prstGeom prst="roundRect">
            <a:avLst/>
          </a:prstGeom>
          <a:solidFill>
            <a:srgbClr val="0B1F3B"/>
          </a:solidFill>
          <a:ln w="12700">
            <a:solidFill>
              <a:srgbClr val="0B1F3B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914400" y="4343400"/>
            <a:ext cx="5029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 pregătim înainte de demo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914400" y="4709160"/>
            <a:ext cx="10424160" cy="1527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lnSpc>
                <a:spcPct val="110000"/>
              </a:lnSpc>
              <a:buSzPct val="100000"/>
              <a:buChar char="•"/>
            </a:pPr>
            <a:r>
              <a:rPr lang="en-US" sz="15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Lista endpoint-urilor și echipamentelor existente</a:t>
            </a:r>
            <a:endParaRPr lang="en-US" sz="1500" dirty="0">
              <a:solidFill>
                <a:schemeClr val="bg1"/>
              </a:solidFill>
            </a:endParaRPr>
          </a:p>
          <a:p>
            <a:pPr marL="190500" indent="-190500">
              <a:lnSpc>
                <a:spcPct val="110000"/>
              </a:lnSpc>
              <a:buSzPct val="100000"/>
              <a:buChar char="•"/>
            </a:pPr>
            <a:r>
              <a:rPr lang="en-US" sz="15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Reguli/scenarii (vizitatori, abonamente, excepții)</a:t>
            </a:r>
            <a:endParaRPr lang="en-US" sz="1500" dirty="0">
              <a:solidFill>
                <a:schemeClr val="bg1"/>
              </a:solidFill>
            </a:endParaRPr>
          </a:p>
          <a:p>
            <a:pPr marL="190500" indent="-190500">
              <a:lnSpc>
                <a:spcPct val="110000"/>
              </a:lnSpc>
              <a:buSzPct val="100000"/>
              <a:buChar char="•"/>
            </a:pPr>
            <a:r>
              <a:rPr lang="en-US" sz="15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Integrări dorite (ex: booking, plăți)</a:t>
            </a:r>
            <a:endParaRPr lang="en-US" sz="1500" dirty="0">
              <a:solidFill>
                <a:schemeClr val="bg1"/>
              </a:solidFill>
            </a:endParaRPr>
          </a:p>
          <a:p>
            <a:pPr marL="190500" indent="-190500">
              <a:lnSpc>
                <a:spcPct val="110000"/>
              </a:lnSpc>
              <a:buSzPct val="100000"/>
              <a:buChar char="•"/>
            </a:pPr>
            <a:r>
              <a:rPr lang="en-US" sz="15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 de pilot + extindere</a:t>
            </a:r>
            <a:endParaRPr lang="en-US" sz="1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502920"/>
          </a:xfrm>
          <a:prstGeom prst="rect">
            <a:avLst/>
          </a:prstGeom>
          <a:solidFill>
            <a:srgbClr val="0B1F3B"/>
          </a:solidFill>
          <a:ln w="12700">
            <a:solidFill>
              <a:srgbClr val="0B1F3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475488"/>
            <a:ext cx="12192000" cy="27432"/>
          </a:xfrm>
          <a:prstGeom prst="rect">
            <a:avLst/>
          </a:prstGeom>
          <a:solidFill>
            <a:srgbClr val="00B3D6"/>
          </a:solidFill>
          <a:ln w="12700">
            <a:solidFill>
              <a:srgbClr val="00B3D6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40080" y="109728"/>
            <a:ext cx="10911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Pentru cine este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40080" y="6537960"/>
            <a:ext cx="10911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Mevoro • pentru parteneri B2B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640080" y="777240"/>
            <a:ext cx="109728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Creat pentru integratori / instalatori / furnizori de echipamente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640080" y="1417320"/>
            <a:ext cx="111556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Platforma se potrivește atât pentru proiecte noi, cât și pentru modernizări (retrofit), pe infrastructură mixtă.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640080" y="2103120"/>
            <a:ext cx="3319272" cy="19202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CF4"/>
            </a:solidFill>
            <a:prstDash val="solid"/>
          </a:ln>
          <a:effectLst>
            <a:outerShdw blurRad="38100" dist="1905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640080" y="2103120"/>
            <a:ext cx="73152" cy="1920240"/>
          </a:xfrm>
          <a:prstGeom prst="rect">
            <a:avLst/>
          </a:prstGeom>
          <a:solidFill>
            <a:srgbClr val="00B3D6"/>
          </a:solidFill>
          <a:ln w="12700">
            <a:solidFill>
              <a:srgbClr val="00B3D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804672" y="2267712"/>
            <a:ext cx="331927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Integrare &amp; livrare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804672" y="2670048"/>
            <a:ext cx="3319272" cy="11887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ro-RO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Personalizare</a:t>
            </a: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instalare, punere în funcțiune, integrare pe infrastructura clientului.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4663440" y="2103120"/>
            <a:ext cx="3246120" cy="19202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CF4"/>
            </a:solidFill>
            <a:prstDash val="solid"/>
          </a:ln>
          <a:effectLst>
            <a:outerShdw blurRad="38100" dist="1905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4663440" y="2103120"/>
            <a:ext cx="73152" cy="1920240"/>
          </a:xfrm>
          <a:prstGeom prst="rect">
            <a:avLst/>
          </a:prstGeom>
          <a:solidFill>
            <a:srgbClr val="16A34A"/>
          </a:solidFill>
          <a:ln w="12700">
            <a:solidFill>
              <a:srgbClr val="16A34A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4828032" y="2267712"/>
            <a:ext cx="331927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Mentenanță &amp; extindere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4828032" y="2670048"/>
            <a:ext cx="3319272" cy="11887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Adăugare endpoint-uri, metode de acces, senzori. Ajustări remote când nu sunt schimbări fizice.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8686800" y="2103120"/>
            <a:ext cx="3397469" cy="19202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CF4"/>
            </a:solidFill>
            <a:prstDash val="solid"/>
          </a:ln>
          <a:effectLst>
            <a:outerShdw blurRad="38100" dist="1905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8686800" y="2103120"/>
            <a:ext cx="73152" cy="1920240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8851392" y="2267712"/>
            <a:ext cx="331927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Portofoliu multi-site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8851392" y="2670048"/>
            <a:ext cx="3319272" cy="11887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Administrare centralizată pentru rețele de locații și trafic intens.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640080" y="4343400"/>
            <a:ext cx="10972800" cy="1737360"/>
          </a:xfrm>
          <a:prstGeom prst="roundRect">
            <a:avLst/>
          </a:prstGeom>
          <a:solidFill>
            <a:srgbClr val="F6F8FB"/>
          </a:solidFill>
          <a:ln w="12700">
            <a:solidFill>
              <a:srgbClr val="E7ECF4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914400" y="4526280"/>
            <a:ext cx="2743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ro-RO" sz="14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soluție prin care: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914400" y="4892040"/>
            <a:ext cx="1042416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Îți păstrezi libertatea de hardware și accelerezi livrarea proiectelor printr-o platformă flexibilă, matură și ușor de extins.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502920"/>
          </a:xfrm>
          <a:prstGeom prst="rect">
            <a:avLst/>
          </a:prstGeom>
          <a:solidFill>
            <a:srgbClr val="0B1F3B"/>
          </a:solidFill>
          <a:ln w="12700">
            <a:solidFill>
              <a:srgbClr val="0B1F3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475488"/>
            <a:ext cx="12192000" cy="27432"/>
          </a:xfrm>
          <a:prstGeom prst="rect">
            <a:avLst/>
          </a:prstGeom>
          <a:solidFill>
            <a:srgbClr val="00B3D6"/>
          </a:solidFill>
          <a:ln w="12700">
            <a:solidFill>
              <a:srgbClr val="00B3D6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40080" y="109728"/>
            <a:ext cx="10911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Probleme tipice în proiecte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40080" y="6537960"/>
            <a:ext cx="10911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Mevoro • pentru parteneri B2B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640080" y="822960"/>
            <a:ext cx="111556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 complică proiectele (și consumă timp)</a:t>
            </a:r>
            <a:endParaRPr lang="en-US" sz="2800" dirty="0"/>
          </a:p>
        </p:txBody>
      </p:sp>
      <p:sp>
        <p:nvSpPr>
          <p:cNvPr id="7" name="Shape 5"/>
          <p:cNvSpPr/>
          <p:nvPr/>
        </p:nvSpPr>
        <p:spPr>
          <a:xfrm>
            <a:off x="640080" y="1600200"/>
            <a:ext cx="5532120" cy="18745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CF4"/>
            </a:solidFill>
            <a:prstDash val="solid"/>
          </a:ln>
          <a:effectLst>
            <a:outerShdw blurRad="38100" dist="1905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640080" y="1600200"/>
            <a:ext cx="73152" cy="1874520"/>
          </a:xfrm>
          <a:prstGeom prst="rect">
            <a:avLst/>
          </a:prstGeom>
          <a:solidFill>
            <a:srgbClr val="EF4444"/>
          </a:solidFill>
          <a:ln w="12700">
            <a:solidFill>
              <a:srgbClr val="EF444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804672" y="1764792"/>
            <a:ext cx="523951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Scenarii diferite, multe excepții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804672" y="2167128"/>
            <a:ext cx="5239512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Fiecare locație are reguli proprii (vizitatori, timere, acces în lanț, excepții).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6400800" y="1600200"/>
            <a:ext cx="5532120" cy="18745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CF4"/>
            </a:solidFill>
            <a:prstDash val="solid"/>
          </a:ln>
          <a:effectLst>
            <a:outerShdw blurRad="38100" dist="1905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6400800" y="1600200"/>
            <a:ext cx="73152" cy="1874520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6565392" y="1764792"/>
            <a:ext cx="523951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Vendor lock-in pe hardware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565392" y="2167128"/>
            <a:ext cx="5239512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Soluțiile dependente de echipamente îngreunează retrofit-ul și cresc costul proiectelor.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640080" y="3703320"/>
            <a:ext cx="5532120" cy="18745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CF4"/>
            </a:solidFill>
            <a:prstDash val="solid"/>
          </a:ln>
          <a:effectLst>
            <a:outerShdw blurRad="38100" dist="1905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640080" y="3703320"/>
            <a:ext cx="73152" cy="1874520"/>
          </a:xfrm>
          <a:prstGeom prst="rect">
            <a:avLst/>
          </a:prstGeom>
          <a:solidFill>
            <a:srgbClr val="102A52"/>
          </a:solidFill>
          <a:ln w="12700">
            <a:solidFill>
              <a:srgbClr val="102A52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804672" y="3867912"/>
            <a:ext cx="523951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Mentenanță scumpă și reactivă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804672" y="4270248"/>
            <a:ext cx="5239512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Intervenții post-instalare, diagnostic dificil, lipsă alerte timpurii.</a:t>
            </a: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6400800" y="3703320"/>
            <a:ext cx="5532120" cy="18745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CF4"/>
            </a:solidFill>
            <a:prstDash val="solid"/>
          </a:ln>
          <a:effectLst>
            <a:outerShdw blurRad="38100" dist="1905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6400800" y="3703320"/>
            <a:ext cx="73152" cy="1874520"/>
          </a:xfrm>
          <a:prstGeom prst="rect">
            <a:avLst/>
          </a:prstGeom>
          <a:solidFill>
            <a:srgbClr val="00B3D6"/>
          </a:solidFill>
          <a:ln w="12700">
            <a:solidFill>
              <a:srgbClr val="00B3D6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6565392" y="3867912"/>
            <a:ext cx="523951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Multi-site greu de operat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565392" y="4270248"/>
            <a:ext cx="5239512" cy="1143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Fără management centralizat, trasabilitate și dashboard-uri, scalarea devine grea.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502920"/>
          </a:xfrm>
          <a:prstGeom prst="rect">
            <a:avLst/>
          </a:prstGeom>
          <a:solidFill>
            <a:srgbClr val="0B1F3B"/>
          </a:solidFill>
          <a:ln w="12700">
            <a:solidFill>
              <a:srgbClr val="0B1F3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475488"/>
            <a:ext cx="12192000" cy="27432"/>
          </a:xfrm>
          <a:prstGeom prst="rect">
            <a:avLst/>
          </a:prstGeom>
          <a:solidFill>
            <a:srgbClr val="00B3D6"/>
          </a:solidFill>
          <a:ln w="12700">
            <a:solidFill>
              <a:srgbClr val="00B3D6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40080" y="109728"/>
            <a:ext cx="10911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Soluția Mevoro (overview)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40080" y="6537960"/>
            <a:ext cx="10911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Mevoro • pentru parteneri B2B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640080" y="822960"/>
            <a:ext cx="111556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singur sistem pentru parking + control acces</a:t>
            </a:r>
            <a:endParaRPr lang="en-US" sz="2800" dirty="0"/>
          </a:p>
        </p:txBody>
      </p:sp>
      <p:sp>
        <p:nvSpPr>
          <p:cNvPr id="7" name="Shape 5"/>
          <p:cNvSpPr/>
          <p:nvPr/>
        </p:nvSpPr>
        <p:spPr>
          <a:xfrm>
            <a:off x="822960" y="1737360"/>
            <a:ext cx="3063240" cy="10972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CF4"/>
            </a:solidFill>
            <a:prstDash val="solid"/>
          </a:ln>
          <a:effectLst>
            <a:outerShdw blurRad="3810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1051560" y="1901952"/>
            <a:ext cx="2606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Endpoint auto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1051560" y="2240280"/>
            <a:ext cx="260604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Barieră, LPR, RFID, senzori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822960" y="3063240"/>
            <a:ext cx="3063240" cy="10972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CF4"/>
            </a:solidFill>
            <a:prstDash val="solid"/>
          </a:ln>
          <a:effectLst>
            <a:outerShdw blurRad="3810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1051560" y="3227832"/>
            <a:ext cx="2606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Endpoint pietonal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1051560" y="3566160"/>
            <a:ext cx="260604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Uși/porți, RFID, QR, </a:t>
            </a:r>
            <a:r>
              <a:rPr lang="ro-RO" sz="11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GSM, </a:t>
            </a:r>
            <a:r>
              <a:rPr lang="en-US" sz="11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</a:t>
            </a:r>
            <a:r>
              <a:rPr lang="ro-RO" sz="1100" dirty="0" err="1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luetooth</a:t>
            </a:r>
            <a:r>
              <a:rPr lang="ro-RO" sz="11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Aplicație</a:t>
            </a:r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822960" y="4389120"/>
            <a:ext cx="3063240" cy="10972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CF4"/>
            </a:solidFill>
            <a:prstDash val="solid"/>
          </a:ln>
          <a:effectLst>
            <a:outerShdw blurRad="3810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1051560" y="4553712"/>
            <a:ext cx="2606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ro-RO" sz="14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Interconectare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1051560" y="4892040"/>
            <a:ext cx="260604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ro-RO" sz="11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Booking.com, Sisteme gestiune, </a:t>
            </a:r>
            <a:r>
              <a:rPr lang="ro-RO" sz="1100" dirty="0" err="1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home</a:t>
            </a:r>
            <a:r>
              <a:rPr lang="ro-RO" sz="11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o-RO" sz="1100" dirty="0" err="1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automation</a:t>
            </a:r>
            <a:r>
              <a:rPr lang="ro-RO" sz="11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etc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4754880" y="2148840"/>
            <a:ext cx="2926080" cy="2468880"/>
          </a:xfrm>
          <a:prstGeom prst="roundRect">
            <a:avLst/>
          </a:prstGeom>
          <a:solidFill>
            <a:srgbClr val="0B1F3B"/>
          </a:solidFill>
          <a:ln w="12700">
            <a:solidFill>
              <a:srgbClr val="0B1F3B"/>
            </a:solidFill>
            <a:prstDash val="solid"/>
          </a:ln>
          <a:effectLst>
            <a:outerShdw blurRad="50800" dist="25400" dir="2700000" algn="bl" rotWithShape="0">
              <a:srgbClr val="000000">
                <a:alpha val="18000"/>
              </a:srgbClr>
            </a:outerShdw>
          </a:effectLst>
        </p:spPr>
      </p:sp>
      <p:sp>
        <p:nvSpPr>
          <p:cNvPr id="17" name="Text 15"/>
          <p:cNvSpPr/>
          <p:nvPr/>
        </p:nvSpPr>
        <p:spPr>
          <a:xfrm>
            <a:off x="4754880" y="2606040"/>
            <a:ext cx="292608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Mevoro</a:t>
            </a:r>
            <a:endParaRPr lang="en-US" sz="2600" dirty="0"/>
          </a:p>
          <a:p>
            <a:pPr marL="0" indent="0" algn="ctr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Core</a:t>
            </a:r>
            <a:endParaRPr lang="en-US" sz="2600" dirty="0"/>
          </a:p>
        </p:txBody>
      </p:sp>
      <p:sp>
        <p:nvSpPr>
          <p:cNvPr id="18" name="Text 16"/>
          <p:cNvSpPr/>
          <p:nvPr/>
        </p:nvSpPr>
        <p:spPr>
          <a:xfrm>
            <a:off x="4754880" y="3657600"/>
            <a:ext cx="29260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Tracking • trasabilitate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Self-service • reguli</a:t>
            </a: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3977640" y="2240280"/>
            <a:ext cx="731520" cy="594360"/>
          </a:xfrm>
          <a:prstGeom prst="line">
            <a:avLst/>
          </a:prstGeom>
          <a:noFill/>
          <a:ln w="25400">
            <a:solidFill>
              <a:srgbClr val="00B3D6"/>
            </a:solidFill>
            <a:prstDash val="solid"/>
            <a:headEnd type="none"/>
            <a:tailEnd type="triangle"/>
          </a:ln>
        </p:spPr>
      </p:sp>
      <p:sp>
        <p:nvSpPr>
          <p:cNvPr id="20" name="Shape 18"/>
          <p:cNvSpPr/>
          <p:nvPr/>
        </p:nvSpPr>
        <p:spPr>
          <a:xfrm>
            <a:off x="3977640" y="3566160"/>
            <a:ext cx="731520" cy="0"/>
          </a:xfrm>
          <a:prstGeom prst="line">
            <a:avLst/>
          </a:prstGeom>
          <a:noFill/>
          <a:ln w="25400">
            <a:solidFill>
              <a:srgbClr val="00B3D6"/>
            </a:solidFill>
            <a:prstDash val="solid"/>
            <a:headEnd type="none"/>
            <a:tailEnd type="triangle"/>
          </a:ln>
        </p:spPr>
      </p:sp>
      <p:sp>
        <p:nvSpPr>
          <p:cNvPr id="21" name="Shape 19"/>
          <p:cNvSpPr/>
          <p:nvPr/>
        </p:nvSpPr>
        <p:spPr>
          <a:xfrm>
            <a:off x="3977640" y="4892040"/>
            <a:ext cx="731520" cy="0"/>
          </a:xfrm>
          <a:prstGeom prst="line">
            <a:avLst/>
          </a:prstGeom>
          <a:noFill/>
          <a:ln w="25400">
            <a:solidFill>
              <a:srgbClr val="00B3D6"/>
            </a:solidFill>
            <a:prstDash val="solid"/>
            <a:headEnd type="none"/>
            <a:tailEnd type="triangle"/>
          </a:ln>
        </p:spPr>
      </p:sp>
      <p:sp>
        <p:nvSpPr>
          <p:cNvPr id="22" name="Shape 20"/>
          <p:cNvSpPr/>
          <p:nvPr/>
        </p:nvSpPr>
        <p:spPr>
          <a:xfrm>
            <a:off x="8229600" y="1691640"/>
            <a:ext cx="3611880" cy="3794760"/>
          </a:xfrm>
          <a:prstGeom prst="roundRect">
            <a:avLst/>
          </a:prstGeom>
          <a:solidFill>
            <a:srgbClr val="F6F8FB"/>
          </a:solidFill>
          <a:ln w="12700">
            <a:solidFill>
              <a:srgbClr val="E7ECF4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8458200" y="1874520"/>
            <a:ext cx="3200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Beneficii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8412480" y="2331720"/>
            <a:ext cx="3291840" cy="14874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77800" indent="-177800">
              <a:lnSpc>
                <a:spcPct val="110000"/>
              </a:lnSpc>
              <a:buSzPct val="100000"/>
              <a:buChar char="•"/>
            </a:pPr>
            <a:r>
              <a:rPr lang="en-US" sz="14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Rețea de endpoint-uri, toate centralizate</a:t>
            </a:r>
            <a:endParaRPr lang="en-US" sz="1400" dirty="0"/>
          </a:p>
          <a:p>
            <a:pPr marL="177800" indent="-177800">
              <a:lnSpc>
                <a:spcPct val="110000"/>
              </a:lnSpc>
              <a:buSzPct val="100000"/>
              <a:buChar char="•"/>
            </a:pPr>
            <a:r>
              <a:rPr lang="en-US" sz="14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Tracking în timp real + istoric complet</a:t>
            </a:r>
            <a:endParaRPr lang="en-US" sz="1400" dirty="0"/>
          </a:p>
          <a:p>
            <a:pPr marL="177800" indent="-177800">
              <a:lnSpc>
                <a:spcPct val="110000"/>
              </a:lnSpc>
              <a:buSzPct val="100000"/>
              <a:buChar char="•"/>
            </a:pPr>
            <a:r>
              <a:rPr lang="en-US" sz="14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Poate funcționa în paralel cu alte sisteme</a:t>
            </a:r>
            <a:endParaRPr lang="en-US" sz="1400" dirty="0"/>
          </a:p>
          <a:p>
            <a:pPr marL="177800" indent="-177800">
              <a:lnSpc>
                <a:spcPct val="110000"/>
              </a:lnSpc>
              <a:buSzPct val="100000"/>
              <a:buChar char="•"/>
            </a:pPr>
            <a:r>
              <a:rPr lang="en-US" sz="14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Extensibil pe scenarii complexe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502920"/>
          </a:xfrm>
          <a:prstGeom prst="rect">
            <a:avLst/>
          </a:prstGeom>
          <a:solidFill>
            <a:srgbClr val="0B1F3B"/>
          </a:solidFill>
          <a:ln w="12700">
            <a:solidFill>
              <a:srgbClr val="0B1F3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475488"/>
            <a:ext cx="12192000" cy="27432"/>
          </a:xfrm>
          <a:prstGeom prst="rect">
            <a:avLst/>
          </a:prstGeom>
          <a:solidFill>
            <a:srgbClr val="00B3D6"/>
          </a:solidFill>
          <a:ln w="12700">
            <a:solidFill>
              <a:srgbClr val="00B3D6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40080" y="109728"/>
            <a:ext cx="10911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Arhitectură EDGE + Cloud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40080" y="6537960"/>
            <a:ext cx="10911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Mevoro • pentru parteneri B2B</a:t>
            </a:r>
            <a:endParaRPr lang="en-US" sz="1000" dirty="0"/>
          </a:p>
        </p:txBody>
      </p:sp>
      <p:pic>
        <p:nvPicPr>
          <p:cNvPr id="6" name="Image 0" descr="/mnt/data/edge_chip.jpg"/>
          <p:cNvPicPr>
            <a:picLocks noChangeAspect="1"/>
          </p:cNvPicPr>
          <p:nvPr/>
        </p:nvPicPr>
        <p:blipFill>
          <a:blip r:embed="rId3"/>
          <a:srcRect t="8300" b="8300"/>
          <a:stretch/>
        </p:blipFill>
        <p:spPr>
          <a:xfrm>
            <a:off x="0" y="502920"/>
            <a:ext cx="12192000" cy="635508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0" y="502920"/>
            <a:ext cx="12192000" cy="6355080"/>
          </a:xfrm>
          <a:prstGeom prst="rect">
            <a:avLst/>
          </a:prstGeom>
          <a:solidFill>
            <a:srgbClr val="FFFFFF">
              <a:alpha val="88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40080" y="822960"/>
            <a:ext cx="111556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EDGE la locație + sincronizare live în cloud</a:t>
            </a:r>
            <a:endParaRPr lang="en-US" sz="2800" dirty="0"/>
          </a:p>
        </p:txBody>
      </p:sp>
      <p:sp>
        <p:nvSpPr>
          <p:cNvPr id="9" name="Shape 6"/>
          <p:cNvSpPr/>
          <p:nvPr/>
        </p:nvSpPr>
        <p:spPr>
          <a:xfrm>
            <a:off x="822960" y="1691640"/>
            <a:ext cx="5303520" cy="28346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CF4"/>
            </a:solidFill>
            <a:prstDash val="solid"/>
          </a:ln>
          <a:effectLst>
            <a:outerShdw blurRad="38100" dist="1905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0" name="Text 7"/>
          <p:cNvSpPr/>
          <p:nvPr/>
        </p:nvSpPr>
        <p:spPr>
          <a:xfrm>
            <a:off x="1051560" y="1874520"/>
            <a:ext cx="48463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locație (EDGE)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1051560" y="2286000"/>
            <a:ext cx="4846320" cy="14874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77800" indent="-177800">
              <a:lnSpc>
                <a:spcPct val="110000"/>
              </a:lnSpc>
              <a:buSzPct val="100000"/>
              <a:buChar char="•"/>
            </a:pPr>
            <a:r>
              <a:rPr lang="en-US" sz="14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Funcționează fără internet</a:t>
            </a:r>
            <a:endParaRPr lang="en-US" sz="1400" dirty="0"/>
          </a:p>
          <a:p>
            <a:pPr marL="177800" indent="-177800">
              <a:lnSpc>
                <a:spcPct val="110000"/>
              </a:lnSpc>
              <a:buSzPct val="100000"/>
              <a:buChar char="•"/>
            </a:pPr>
            <a:r>
              <a:rPr lang="en-US" sz="14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Reacție rapidă la acces</a:t>
            </a:r>
            <a:endParaRPr lang="en-US" sz="1400" dirty="0"/>
          </a:p>
          <a:p>
            <a:pPr marL="177800" indent="-177800">
              <a:lnSpc>
                <a:spcPct val="110000"/>
              </a:lnSpc>
              <a:buSzPct val="100000"/>
              <a:buChar char="•"/>
            </a:pPr>
            <a:r>
              <a:rPr lang="en-US" sz="14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Integrare senzori / I/O</a:t>
            </a:r>
            <a:endParaRPr lang="en-US" sz="1400" dirty="0"/>
          </a:p>
          <a:p>
            <a:pPr marL="177800" indent="-177800">
              <a:lnSpc>
                <a:spcPct val="110000"/>
              </a:lnSpc>
              <a:buSzPct val="100000"/>
              <a:buChar char="•"/>
            </a:pPr>
            <a:r>
              <a:rPr lang="en-US" sz="14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Continuă operarea local</a:t>
            </a:r>
            <a:endParaRPr lang="en-US" sz="1400" dirty="0"/>
          </a:p>
        </p:txBody>
      </p:sp>
      <p:sp>
        <p:nvSpPr>
          <p:cNvPr id="12" name="Shape 9"/>
          <p:cNvSpPr/>
          <p:nvPr/>
        </p:nvSpPr>
        <p:spPr>
          <a:xfrm>
            <a:off x="6400800" y="1691640"/>
            <a:ext cx="4937760" cy="28346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CF4"/>
            </a:solidFill>
            <a:prstDash val="solid"/>
          </a:ln>
          <a:effectLst>
            <a:outerShdw blurRad="38100" dist="1905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13" name="Text 10"/>
          <p:cNvSpPr/>
          <p:nvPr/>
        </p:nvSpPr>
        <p:spPr>
          <a:xfrm>
            <a:off x="6629400" y="1874520"/>
            <a:ext cx="44805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În cloud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6629400" y="2286000"/>
            <a:ext cx="4480560" cy="14874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77800" indent="-177800">
              <a:lnSpc>
                <a:spcPct val="110000"/>
              </a:lnSpc>
              <a:buSzPct val="100000"/>
              <a:buChar char="•"/>
            </a:pPr>
            <a:r>
              <a:rPr lang="en-US" sz="14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Administrare centralizată</a:t>
            </a:r>
            <a:endParaRPr lang="en-US" sz="1400" dirty="0"/>
          </a:p>
          <a:p>
            <a:pPr marL="177800" indent="-177800">
              <a:lnSpc>
                <a:spcPct val="110000"/>
              </a:lnSpc>
              <a:buSzPct val="100000"/>
              <a:buChar char="•"/>
            </a:pPr>
            <a:r>
              <a:rPr lang="en-US" sz="14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Trasabilitate &amp; dashboard</a:t>
            </a:r>
            <a:endParaRPr lang="en-US" sz="1400" dirty="0"/>
          </a:p>
          <a:p>
            <a:pPr marL="177800" indent="-177800">
              <a:lnSpc>
                <a:spcPct val="110000"/>
              </a:lnSpc>
              <a:buSzPct val="100000"/>
              <a:buChar char="•"/>
            </a:pPr>
            <a:r>
              <a:rPr lang="en-US" sz="14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Integrare sisteme externe</a:t>
            </a:r>
            <a:endParaRPr lang="en-US" sz="1400" dirty="0"/>
          </a:p>
          <a:p>
            <a:pPr marL="177800" indent="-177800">
              <a:lnSpc>
                <a:spcPct val="110000"/>
              </a:lnSpc>
              <a:buSzPct val="100000"/>
              <a:buChar char="•"/>
            </a:pPr>
            <a:r>
              <a:rPr lang="en-US" sz="1400" dirty="0" err="1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Redundanță</a:t>
            </a:r>
            <a:r>
              <a:rPr lang="en-US" sz="14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</a:t>
            </a:r>
            <a:r>
              <a:rPr lang="ro-RO" sz="14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preia controlul în caz de necesitate</a:t>
            </a:r>
            <a:r>
              <a:rPr lang="en-US" sz="14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</a:t>
            </a:r>
            <a:endParaRPr lang="en-US" sz="1400" dirty="0"/>
          </a:p>
        </p:txBody>
      </p:sp>
      <p:sp>
        <p:nvSpPr>
          <p:cNvPr id="15" name="Shape 12"/>
          <p:cNvSpPr/>
          <p:nvPr/>
        </p:nvSpPr>
        <p:spPr>
          <a:xfrm>
            <a:off x="6263640" y="3108960"/>
            <a:ext cx="137160" cy="0"/>
          </a:xfrm>
          <a:prstGeom prst="line">
            <a:avLst/>
          </a:prstGeom>
          <a:noFill/>
          <a:ln w="25400">
            <a:solidFill>
              <a:srgbClr val="00B3D6"/>
            </a:solidFill>
            <a:prstDash val="solid"/>
            <a:headEnd type="none"/>
            <a:tailEnd type="triangle"/>
          </a:ln>
        </p:spPr>
      </p:sp>
      <p:sp>
        <p:nvSpPr>
          <p:cNvPr id="16" name="Shape 13"/>
          <p:cNvSpPr/>
          <p:nvPr/>
        </p:nvSpPr>
        <p:spPr>
          <a:xfrm>
            <a:off x="6400800" y="3429000"/>
            <a:ext cx="0" cy="0"/>
          </a:xfrm>
          <a:prstGeom prst="line">
            <a:avLst/>
          </a:prstGeom>
          <a:noFill/>
          <a:ln w="25400">
            <a:solidFill>
              <a:srgbClr val="00B3D6"/>
            </a:solidFill>
            <a:prstDash val="solid"/>
            <a:headEnd type="none"/>
            <a:tailEnd type="triangle"/>
          </a:ln>
        </p:spPr>
      </p:sp>
      <p:sp>
        <p:nvSpPr>
          <p:cNvPr id="17" name="Shape 14"/>
          <p:cNvSpPr/>
          <p:nvPr/>
        </p:nvSpPr>
        <p:spPr>
          <a:xfrm>
            <a:off x="822960" y="4800600"/>
            <a:ext cx="10515600" cy="1417320"/>
          </a:xfrm>
          <a:prstGeom prst="roundRect">
            <a:avLst/>
          </a:prstGeom>
          <a:solidFill>
            <a:srgbClr val="F6F8FB"/>
          </a:solidFill>
          <a:ln w="12700">
            <a:solidFill>
              <a:srgbClr val="E7ECF4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1051560" y="4983480"/>
            <a:ext cx="2743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Avantaje-cheie</a:t>
            </a:r>
            <a:endParaRPr lang="en-US" sz="1400" dirty="0"/>
          </a:p>
        </p:txBody>
      </p:sp>
      <p:sp>
        <p:nvSpPr>
          <p:cNvPr id="19" name="Text 16"/>
          <p:cNvSpPr/>
          <p:nvPr/>
        </p:nvSpPr>
        <p:spPr>
          <a:xfrm>
            <a:off x="3200400" y="4983480"/>
            <a:ext cx="79552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Offline • viteză • redundanță • securitate (IP endpoint ascuns)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1051560" y="5394960"/>
            <a:ext cx="100584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200" dirty="0" err="1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Sistemul</a:t>
            </a: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poate</a:t>
            </a: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continua </a:t>
            </a:r>
            <a:r>
              <a:rPr lang="en-US" sz="1200" dirty="0" err="1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operarea</a:t>
            </a: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chiar</a:t>
            </a: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și</a:t>
            </a: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în</a:t>
            </a: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situația</a:t>
            </a: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întreruperii</a:t>
            </a: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conexiunii</a:t>
            </a: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200" dirty="0" err="1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menținând</a:t>
            </a: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controlul</a:t>
            </a: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local </a:t>
            </a:r>
            <a:r>
              <a:rPr lang="en-US" sz="1200" dirty="0" err="1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și</a:t>
            </a: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stocând</a:t>
            </a: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istoricul</a:t>
            </a: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pentru</a:t>
            </a: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sincronizare</a:t>
            </a: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ulterioară</a:t>
            </a:r>
            <a:r>
              <a:rPr lang="en-US" sz="12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502920"/>
          </a:xfrm>
          <a:prstGeom prst="rect">
            <a:avLst/>
          </a:prstGeom>
          <a:solidFill>
            <a:srgbClr val="0B1F3B"/>
          </a:solidFill>
          <a:ln w="12700">
            <a:solidFill>
              <a:srgbClr val="0B1F3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475488"/>
            <a:ext cx="12192000" cy="27432"/>
          </a:xfrm>
          <a:prstGeom prst="rect">
            <a:avLst/>
          </a:prstGeom>
          <a:solidFill>
            <a:srgbClr val="00B3D6"/>
          </a:solidFill>
          <a:ln w="12700">
            <a:solidFill>
              <a:srgbClr val="00B3D6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40080" y="109728"/>
            <a:ext cx="10911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Hardware-agnostic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40080" y="6537960"/>
            <a:ext cx="10911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Mevoro • pentru parteneri B2B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640080" y="822960"/>
            <a:ext cx="111556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Integrare pe orice infrastructură existentă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640080" y="1371600"/>
            <a:ext cx="111556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Software-ul nu depinde de marca echipamentelor și poate funcționa în paralel cu alte sisteme.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777240" y="2011680"/>
            <a:ext cx="3474720" cy="420624"/>
          </a:xfrm>
          <a:prstGeom prst="roundRect">
            <a:avLst/>
          </a:prstGeom>
          <a:solidFill>
            <a:srgbClr val="F6F8FB"/>
          </a:solidFill>
          <a:ln w="12700">
            <a:solidFill>
              <a:srgbClr val="E7ECF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77240" y="2057400"/>
            <a:ext cx="347472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Bariere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4480560" y="2011680"/>
            <a:ext cx="3474720" cy="420624"/>
          </a:xfrm>
          <a:prstGeom prst="roundRect">
            <a:avLst/>
          </a:prstGeom>
          <a:solidFill>
            <a:srgbClr val="F6F8FB"/>
          </a:solidFill>
          <a:ln w="12700">
            <a:solidFill>
              <a:srgbClr val="E7ECF4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480560" y="2057400"/>
            <a:ext cx="347472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 err="1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Camere</a:t>
            </a:r>
            <a:r>
              <a:rPr lang="en-US" sz="12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ro-RO" sz="12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non LPR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8183880" y="2011680"/>
            <a:ext cx="3474720" cy="420624"/>
          </a:xfrm>
          <a:prstGeom prst="roundRect">
            <a:avLst/>
          </a:prstGeom>
          <a:solidFill>
            <a:srgbClr val="F6F8FB"/>
          </a:solidFill>
          <a:ln w="12700">
            <a:solidFill>
              <a:srgbClr val="E7ECF4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8183880" y="2057400"/>
            <a:ext cx="347472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Camere LPR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777240" y="2615184"/>
            <a:ext cx="3474720" cy="420624"/>
          </a:xfrm>
          <a:prstGeom prst="roundRect">
            <a:avLst/>
          </a:prstGeom>
          <a:solidFill>
            <a:srgbClr val="F6F8FB"/>
          </a:solidFill>
          <a:ln w="12700">
            <a:solidFill>
              <a:srgbClr val="E7ECF4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77240" y="2660904"/>
            <a:ext cx="347472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RFID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4480560" y="2615184"/>
            <a:ext cx="3474720" cy="420624"/>
          </a:xfrm>
          <a:prstGeom prst="roundRect">
            <a:avLst/>
          </a:prstGeom>
          <a:solidFill>
            <a:srgbClr val="F6F8FB"/>
          </a:solidFill>
          <a:ln w="12700">
            <a:solidFill>
              <a:srgbClr val="E7ECF4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480560" y="2660904"/>
            <a:ext cx="347472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Biometric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8183880" y="2615184"/>
            <a:ext cx="3474720" cy="420624"/>
          </a:xfrm>
          <a:prstGeom prst="roundRect">
            <a:avLst/>
          </a:prstGeom>
          <a:solidFill>
            <a:srgbClr val="F6F8FB"/>
          </a:solidFill>
          <a:ln w="12700">
            <a:solidFill>
              <a:srgbClr val="E7ECF4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8183880" y="2660904"/>
            <a:ext cx="347472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Imprimante tichete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777240" y="3218688"/>
            <a:ext cx="3474720" cy="420624"/>
          </a:xfrm>
          <a:prstGeom prst="roundRect">
            <a:avLst/>
          </a:prstGeom>
          <a:solidFill>
            <a:srgbClr val="F6F8FB"/>
          </a:solidFill>
          <a:ln w="12700">
            <a:solidFill>
              <a:srgbClr val="E7ECF4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77240" y="3264408"/>
            <a:ext cx="347472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Bucle inductive</a:t>
            </a:r>
            <a:endParaRPr lang="en-US" sz="1200" dirty="0"/>
          </a:p>
        </p:txBody>
      </p:sp>
      <p:sp>
        <p:nvSpPr>
          <p:cNvPr id="22" name="Shape 20"/>
          <p:cNvSpPr/>
          <p:nvPr/>
        </p:nvSpPr>
        <p:spPr>
          <a:xfrm>
            <a:off x="4480560" y="3218688"/>
            <a:ext cx="3474720" cy="420624"/>
          </a:xfrm>
          <a:prstGeom prst="roundRect">
            <a:avLst/>
          </a:prstGeom>
          <a:solidFill>
            <a:srgbClr val="F6F8FB"/>
          </a:solidFill>
          <a:ln w="12700">
            <a:solidFill>
              <a:srgbClr val="E7ECF4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4480560" y="3264408"/>
            <a:ext cx="347472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Celule foto</a:t>
            </a:r>
            <a:endParaRPr lang="en-US" sz="1200" dirty="0"/>
          </a:p>
        </p:txBody>
      </p:sp>
      <p:sp>
        <p:nvSpPr>
          <p:cNvPr id="24" name="Shape 22"/>
          <p:cNvSpPr/>
          <p:nvPr/>
        </p:nvSpPr>
        <p:spPr>
          <a:xfrm>
            <a:off x="8183880" y="3218688"/>
            <a:ext cx="3474720" cy="420624"/>
          </a:xfrm>
          <a:prstGeom prst="roundRect">
            <a:avLst/>
          </a:prstGeom>
          <a:solidFill>
            <a:srgbClr val="F6F8FB"/>
          </a:solidFill>
          <a:ln w="12700">
            <a:solidFill>
              <a:srgbClr val="E7ECF4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8183880" y="3264408"/>
            <a:ext cx="3474720" cy="42062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I/O diverse</a:t>
            </a:r>
            <a:endParaRPr lang="en-US" sz="1200" dirty="0"/>
          </a:p>
        </p:txBody>
      </p:sp>
      <p:sp>
        <p:nvSpPr>
          <p:cNvPr id="26" name="Shape 24"/>
          <p:cNvSpPr/>
          <p:nvPr/>
        </p:nvSpPr>
        <p:spPr>
          <a:xfrm>
            <a:off x="640080" y="4343400"/>
            <a:ext cx="10972800" cy="1737360"/>
          </a:xfrm>
          <a:prstGeom prst="roundRect">
            <a:avLst/>
          </a:prstGeom>
          <a:solidFill>
            <a:srgbClr val="F6F8FB"/>
          </a:solidFill>
          <a:ln w="12700">
            <a:solidFill>
              <a:srgbClr val="E7ECF4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914400" y="4526280"/>
            <a:ext cx="3657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 înseamnă practic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914400" y="4892040"/>
            <a:ext cx="10424160" cy="13525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lnSpc>
                <a:spcPct val="110000"/>
              </a:lnSpc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Poți intra în proiecte existente (retrofit)</a:t>
            </a:r>
            <a:endParaRPr lang="en-US" sz="1500" dirty="0"/>
          </a:p>
          <a:p>
            <a:pPr marL="190500" indent="-190500">
              <a:lnSpc>
                <a:spcPct val="110000"/>
              </a:lnSpc>
              <a:buSzPct val="100000"/>
              <a:buChar char="•"/>
            </a:pPr>
            <a:r>
              <a:rPr lang="ro-RO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Alegi tu echipamentele fără să fii constrâns de platformă</a:t>
            </a:r>
            <a:endParaRPr lang="en-US" sz="1500" dirty="0"/>
          </a:p>
          <a:p>
            <a:pPr marL="190500" indent="-190500">
              <a:lnSpc>
                <a:spcPct val="110000"/>
              </a:lnSpc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Extinzi cu costuri minime (I/O și integrare)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502920"/>
          </a:xfrm>
          <a:prstGeom prst="rect">
            <a:avLst/>
          </a:prstGeom>
          <a:solidFill>
            <a:srgbClr val="0B1F3B"/>
          </a:solidFill>
          <a:ln w="12700">
            <a:solidFill>
              <a:srgbClr val="0B1F3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475488"/>
            <a:ext cx="12192000" cy="27432"/>
          </a:xfrm>
          <a:prstGeom prst="rect">
            <a:avLst/>
          </a:prstGeom>
          <a:solidFill>
            <a:srgbClr val="00B3D6"/>
          </a:solidFill>
          <a:ln w="12700">
            <a:solidFill>
              <a:srgbClr val="00B3D6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40080" y="109728"/>
            <a:ext cx="10911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Metode de acces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40080" y="6537960"/>
            <a:ext cx="10911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Mevoro • pentru parteneri B2B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561975" y="822960"/>
            <a:ext cx="11233785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Multiple metode de acces, din aceeași platformă</a:t>
            </a:r>
            <a:endParaRPr lang="en-US" sz="2800" dirty="0"/>
          </a:p>
        </p:txBody>
      </p:sp>
      <p:sp>
        <p:nvSpPr>
          <p:cNvPr id="7" name="Shape 5"/>
          <p:cNvSpPr/>
          <p:nvPr/>
        </p:nvSpPr>
        <p:spPr>
          <a:xfrm>
            <a:off x="640080" y="1828800"/>
            <a:ext cx="1554480" cy="16459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CF4"/>
            </a:solidFill>
            <a:prstDash val="solid"/>
          </a:ln>
          <a:effectLst>
            <a:outerShdw blurRad="3810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1051560" y="2066544"/>
            <a:ext cx="731520" cy="731520"/>
          </a:xfrm>
          <a:prstGeom prst="ellipse">
            <a:avLst/>
          </a:prstGeom>
          <a:solidFill>
            <a:srgbClr val="00B3D6"/>
          </a:solidFill>
          <a:ln w="12700">
            <a:solidFill>
              <a:srgbClr val="00B3D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1051560" y="2148840"/>
            <a:ext cx="7315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LPR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640080" y="2880360"/>
            <a:ext cx="153924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Număr + (opțional) marcă/model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2590800" y="1828800"/>
            <a:ext cx="1554480" cy="16459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CF4"/>
            </a:solidFill>
            <a:prstDash val="solid"/>
          </a:ln>
          <a:effectLst>
            <a:outerShdw blurRad="3810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3002280" y="2066544"/>
            <a:ext cx="731520" cy="731520"/>
          </a:xfrm>
          <a:prstGeom prst="ellipse">
            <a:avLst/>
          </a:prstGeom>
          <a:solidFill>
            <a:srgbClr val="00B3D6"/>
          </a:solidFill>
          <a:ln w="12700">
            <a:solidFill>
              <a:srgbClr val="00B3D6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3002280" y="2139315"/>
            <a:ext cx="7315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RFID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2606040" y="2880360"/>
            <a:ext cx="153924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Card / tag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4556760" y="1828800"/>
            <a:ext cx="1554480" cy="16459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CF4"/>
            </a:solidFill>
            <a:prstDash val="solid"/>
          </a:ln>
          <a:effectLst>
            <a:outerShdw blurRad="3810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4968240" y="2057400"/>
            <a:ext cx="731520" cy="731520"/>
          </a:xfrm>
          <a:prstGeom prst="ellipse">
            <a:avLst/>
          </a:prstGeom>
          <a:solidFill>
            <a:srgbClr val="00B3D6"/>
          </a:solidFill>
          <a:ln w="12700">
            <a:solidFill>
              <a:srgbClr val="00B3D6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968240" y="2157984"/>
            <a:ext cx="7315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GSM</a:t>
            </a: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4556760" y="2880360"/>
            <a:ext cx="15544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Apel / SMS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6507480" y="1828800"/>
            <a:ext cx="1554480" cy="16459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CF4"/>
            </a:solidFill>
            <a:prstDash val="solid"/>
          </a:ln>
          <a:effectLst>
            <a:outerShdw blurRad="3810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6918960" y="2047875"/>
            <a:ext cx="731520" cy="731520"/>
          </a:xfrm>
          <a:prstGeom prst="ellipse">
            <a:avLst/>
          </a:prstGeom>
          <a:solidFill>
            <a:srgbClr val="00B3D6"/>
          </a:solidFill>
          <a:ln w="12700">
            <a:solidFill>
              <a:srgbClr val="00B3D6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6918960" y="2157984"/>
            <a:ext cx="7315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BT</a:t>
            </a:r>
            <a:endParaRPr lang="en-US" sz="1800" dirty="0"/>
          </a:p>
        </p:txBody>
      </p:sp>
      <p:sp>
        <p:nvSpPr>
          <p:cNvPr id="22" name="Text 20"/>
          <p:cNvSpPr/>
          <p:nvPr/>
        </p:nvSpPr>
        <p:spPr>
          <a:xfrm>
            <a:off x="6515100" y="2880360"/>
            <a:ext cx="15544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Bluetooth</a:t>
            </a:r>
            <a:endParaRPr lang="en-US" sz="1100" dirty="0"/>
          </a:p>
        </p:txBody>
      </p:sp>
      <p:sp>
        <p:nvSpPr>
          <p:cNvPr id="23" name="Shape 21"/>
          <p:cNvSpPr/>
          <p:nvPr/>
        </p:nvSpPr>
        <p:spPr>
          <a:xfrm>
            <a:off x="8488680" y="1828800"/>
            <a:ext cx="1554480" cy="16459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CF4"/>
            </a:solidFill>
            <a:prstDash val="solid"/>
          </a:ln>
          <a:effectLst>
            <a:outerShdw blurRad="3810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8900160" y="2066544"/>
            <a:ext cx="731520" cy="731520"/>
          </a:xfrm>
          <a:prstGeom prst="ellipse">
            <a:avLst/>
          </a:prstGeom>
          <a:solidFill>
            <a:srgbClr val="00B3D6"/>
          </a:solidFill>
          <a:ln w="12700">
            <a:solidFill>
              <a:srgbClr val="00B3D6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8900160" y="2157984"/>
            <a:ext cx="7315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QR</a:t>
            </a:r>
            <a:endParaRPr lang="en-US" sz="1800" dirty="0"/>
          </a:p>
        </p:txBody>
      </p:sp>
      <p:sp>
        <p:nvSpPr>
          <p:cNvPr id="26" name="Text 24"/>
          <p:cNvSpPr/>
          <p:nvPr/>
        </p:nvSpPr>
        <p:spPr>
          <a:xfrm>
            <a:off x="8496300" y="2880360"/>
            <a:ext cx="15544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Cod QR</a:t>
            </a:r>
            <a:endParaRPr lang="en-US" sz="1100" dirty="0"/>
          </a:p>
        </p:txBody>
      </p:sp>
      <p:sp>
        <p:nvSpPr>
          <p:cNvPr id="27" name="Shape 25"/>
          <p:cNvSpPr/>
          <p:nvPr/>
        </p:nvSpPr>
        <p:spPr>
          <a:xfrm>
            <a:off x="10469880" y="1828800"/>
            <a:ext cx="1554480" cy="16459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CF4"/>
            </a:solidFill>
            <a:prstDash val="solid"/>
          </a:ln>
          <a:effectLst>
            <a:outerShdw blurRad="3810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8" name="Shape 26"/>
          <p:cNvSpPr/>
          <p:nvPr/>
        </p:nvSpPr>
        <p:spPr>
          <a:xfrm>
            <a:off x="10972800" y="2057400"/>
            <a:ext cx="731520" cy="731520"/>
          </a:xfrm>
          <a:prstGeom prst="ellipse">
            <a:avLst/>
          </a:prstGeom>
          <a:solidFill>
            <a:srgbClr val="00B3D6"/>
          </a:solidFill>
          <a:ln w="12700">
            <a:solidFill>
              <a:srgbClr val="00B3D6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10972800" y="2157984"/>
            <a:ext cx="7315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</a:t>
            </a:r>
            <a:endParaRPr lang="en-US" sz="1800" dirty="0"/>
          </a:p>
        </p:txBody>
      </p:sp>
      <p:sp>
        <p:nvSpPr>
          <p:cNvPr id="30" name="Text 28"/>
          <p:cNvSpPr/>
          <p:nvPr/>
        </p:nvSpPr>
        <p:spPr>
          <a:xfrm>
            <a:off x="10469880" y="2880360"/>
            <a:ext cx="15544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11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Comandă din aplicație</a:t>
            </a:r>
            <a:endParaRPr lang="en-US" sz="1100" dirty="0"/>
          </a:p>
        </p:txBody>
      </p:sp>
      <p:sp>
        <p:nvSpPr>
          <p:cNvPr id="31" name="Shape 29"/>
          <p:cNvSpPr/>
          <p:nvPr/>
        </p:nvSpPr>
        <p:spPr>
          <a:xfrm>
            <a:off x="640080" y="4069080"/>
            <a:ext cx="10972800" cy="2011680"/>
          </a:xfrm>
          <a:prstGeom prst="roundRect">
            <a:avLst/>
          </a:prstGeom>
          <a:solidFill>
            <a:srgbClr val="F6F8FB"/>
          </a:solidFill>
          <a:ln w="12700">
            <a:solidFill>
              <a:srgbClr val="E7ECF4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2" name="Text 30"/>
          <p:cNvSpPr/>
          <p:nvPr/>
        </p:nvSpPr>
        <p:spPr>
          <a:xfrm>
            <a:off x="914400" y="4251960"/>
            <a:ext cx="32004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Extensibilitate</a:t>
            </a:r>
            <a:endParaRPr lang="en-US" sz="1400" dirty="0"/>
          </a:p>
        </p:txBody>
      </p:sp>
      <p:sp>
        <p:nvSpPr>
          <p:cNvPr id="33" name="Text 31"/>
          <p:cNvSpPr/>
          <p:nvPr/>
        </p:nvSpPr>
        <p:spPr>
          <a:xfrm>
            <a:off x="914400" y="4617720"/>
            <a:ext cx="10424160" cy="15773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lnSpc>
                <a:spcPct val="110000"/>
              </a:lnSpc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Lista se poate extinde cu metode noi de acces</a:t>
            </a:r>
            <a:endParaRPr lang="en-US" sz="1500" dirty="0"/>
          </a:p>
          <a:p>
            <a:pPr marL="190500" indent="-190500">
              <a:lnSpc>
                <a:spcPct val="110000"/>
              </a:lnSpc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Acoperă atât auto, cât și pietonal, în același sistem</a:t>
            </a:r>
            <a:endParaRPr lang="en-US" sz="1500" dirty="0"/>
          </a:p>
          <a:p>
            <a:pPr marL="190500" indent="-190500">
              <a:lnSpc>
                <a:spcPct val="110000"/>
              </a:lnSpc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 pot crea reguli pentru scenarii complexe (timere, </a:t>
            </a:r>
            <a:r>
              <a:rPr lang="en-US" sz="1500" dirty="0" err="1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excepții</a:t>
            </a: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)</a:t>
            </a:r>
            <a:endParaRPr lang="ro-RO" sz="1500" dirty="0">
              <a:solidFill>
                <a:srgbClr val="111827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190500" indent="-190500">
              <a:lnSpc>
                <a:spcPct val="110000"/>
              </a:lnSpc>
              <a:buSzPct val="100000"/>
              <a:buChar char="•"/>
            </a:pPr>
            <a:r>
              <a:rPr lang="ro-RO" sz="1500" dirty="0">
                <a:solidFill>
                  <a:srgbClr val="111827"/>
                </a:solidFill>
                <a:latin typeface="Calibri" pitchFamily="34" charset="0"/>
                <a:cs typeface="Calibri" pitchFamily="34" charset="-120"/>
              </a:rPr>
              <a:t>Pentru o redundanță crescută, poate funcționa și wireless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502920"/>
          </a:xfrm>
          <a:prstGeom prst="rect">
            <a:avLst/>
          </a:prstGeom>
          <a:solidFill>
            <a:srgbClr val="0B1F3B"/>
          </a:solidFill>
          <a:ln w="12700">
            <a:solidFill>
              <a:srgbClr val="0B1F3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475488"/>
            <a:ext cx="12192000" cy="27432"/>
          </a:xfrm>
          <a:prstGeom prst="rect">
            <a:avLst/>
          </a:prstGeom>
          <a:solidFill>
            <a:srgbClr val="00B3D6"/>
          </a:solidFill>
          <a:ln w="12700">
            <a:solidFill>
              <a:srgbClr val="00B3D6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40080" y="109728"/>
            <a:ext cx="10911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Senzori &amp; alerte mentenanță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40080" y="6537960"/>
            <a:ext cx="10911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Mevoro • pentru parteneri B2B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640080" y="822960"/>
            <a:ext cx="111556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Conectare senzori = diagnostic mai rapid + alerte proactive</a:t>
            </a:r>
            <a:endParaRPr lang="en-US" sz="2800" dirty="0"/>
          </a:p>
        </p:txBody>
      </p:sp>
      <p:sp>
        <p:nvSpPr>
          <p:cNvPr id="7" name="Shape 5"/>
          <p:cNvSpPr/>
          <p:nvPr/>
        </p:nvSpPr>
        <p:spPr>
          <a:xfrm>
            <a:off x="822960" y="1874520"/>
            <a:ext cx="3474720" cy="13258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CF4"/>
            </a:solidFill>
            <a:prstDash val="solid"/>
          </a:ln>
          <a:effectLst>
            <a:outerShdw blurRad="3810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1051560" y="2039112"/>
            <a:ext cx="3017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Senzori / I/O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1051560" y="2377440"/>
            <a:ext cx="301752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Bucle • celule foto • poziție braț • alte semnale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4526280" y="1874520"/>
            <a:ext cx="3474720" cy="1325880"/>
          </a:xfrm>
          <a:prstGeom prst="roundRect">
            <a:avLst/>
          </a:prstGeom>
          <a:solidFill>
            <a:srgbClr val="F6F8FB"/>
          </a:solidFill>
          <a:ln w="12700">
            <a:solidFill>
              <a:srgbClr val="E7ECF4"/>
            </a:solidFill>
            <a:prstDash val="solid"/>
          </a:ln>
          <a:effectLst>
            <a:outerShdw blurRad="3810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4754880" y="2039112"/>
            <a:ext cx="3017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Detecție anomalii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4754880" y="2377440"/>
            <a:ext cx="301752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Corelează semnale și timpi pentru a identifica deviații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8229600" y="1874520"/>
            <a:ext cx="3474720" cy="13258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CF4"/>
            </a:solidFill>
            <a:prstDash val="solid"/>
          </a:ln>
          <a:effectLst>
            <a:outerShdw blurRad="38100" dist="15240" dir="27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8458200" y="2039112"/>
            <a:ext cx="3017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Alertă / Ticket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8458200" y="2377440"/>
            <a:ext cx="301752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Notifică mentenanța și păstrează istoric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4297680" y="2542032"/>
            <a:ext cx="228600" cy="0"/>
          </a:xfrm>
          <a:prstGeom prst="line">
            <a:avLst/>
          </a:prstGeom>
          <a:noFill/>
          <a:ln w="25400">
            <a:solidFill>
              <a:srgbClr val="00B3D6"/>
            </a:solidFill>
            <a:prstDash val="solid"/>
            <a:headEnd type="none"/>
            <a:tailEnd type="triangle"/>
          </a:ln>
        </p:spPr>
      </p:sp>
      <p:sp>
        <p:nvSpPr>
          <p:cNvPr id="17" name="Shape 15"/>
          <p:cNvSpPr/>
          <p:nvPr/>
        </p:nvSpPr>
        <p:spPr>
          <a:xfrm>
            <a:off x="8001000" y="2542032"/>
            <a:ext cx="228600" cy="0"/>
          </a:xfrm>
          <a:prstGeom prst="line">
            <a:avLst/>
          </a:prstGeom>
          <a:noFill/>
          <a:ln w="25400">
            <a:solidFill>
              <a:srgbClr val="00B3D6"/>
            </a:solidFill>
            <a:prstDash val="solid"/>
            <a:headEnd type="none"/>
            <a:tailEnd type="triangle"/>
          </a:ln>
        </p:spPr>
      </p:sp>
      <p:sp>
        <p:nvSpPr>
          <p:cNvPr id="18" name="Shape 16"/>
          <p:cNvSpPr/>
          <p:nvPr/>
        </p:nvSpPr>
        <p:spPr>
          <a:xfrm>
            <a:off x="640080" y="3566160"/>
            <a:ext cx="10972800" cy="25146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CF4"/>
            </a:solidFill>
            <a:prstDash val="solid"/>
          </a:ln>
          <a:effectLst>
            <a:outerShdw blurRad="38100" dist="12700" dir="2700000" algn="bl" rotWithShape="0">
              <a:srgbClr val="000000">
                <a:alpha val="8000"/>
              </a:srgbClr>
            </a:outerShdw>
          </a:effectLst>
        </p:spPr>
      </p:sp>
      <p:sp>
        <p:nvSpPr>
          <p:cNvPr id="19" name="Text 17"/>
          <p:cNvSpPr/>
          <p:nvPr/>
        </p:nvSpPr>
        <p:spPr>
          <a:xfrm>
            <a:off x="914400" y="3749040"/>
            <a:ext cx="5486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Exemple de anomalii detectabile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914400" y="4160520"/>
            <a:ext cx="10424160" cy="15773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90500" indent="-190500">
              <a:lnSpc>
                <a:spcPct val="110000"/>
              </a:lnSpc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Modificări în timpii de deschidere/închidere ai barierei</a:t>
            </a:r>
            <a:endParaRPr lang="en-US" sz="1500" dirty="0"/>
          </a:p>
          <a:p>
            <a:pPr marL="190500" indent="-190500">
              <a:lnSpc>
                <a:spcPct val="110000"/>
              </a:lnSpc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Mașini detectate la barieră fără confirmare de la bucle</a:t>
            </a:r>
            <a:endParaRPr lang="en-US" sz="1500" dirty="0"/>
          </a:p>
          <a:p>
            <a:pPr marL="190500" indent="-190500">
              <a:lnSpc>
                <a:spcPct val="110000"/>
              </a:lnSpc>
              <a:buSzPct val="100000"/>
              <a:buChar char="•"/>
            </a:pPr>
            <a:r>
              <a:rPr lang="en-US" sz="15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Inconsistențe între senzori (posibile cablaje/slăbiri)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502920"/>
          </a:xfrm>
          <a:prstGeom prst="rect">
            <a:avLst/>
          </a:prstGeom>
          <a:solidFill>
            <a:srgbClr val="0B1F3B"/>
          </a:solidFill>
          <a:ln w="12700">
            <a:solidFill>
              <a:srgbClr val="0B1F3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475488"/>
            <a:ext cx="12192000" cy="27432"/>
          </a:xfrm>
          <a:prstGeom prst="rect">
            <a:avLst/>
          </a:prstGeom>
          <a:solidFill>
            <a:srgbClr val="00B3D6"/>
          </a:solidFill>
          <a:ln w="12700">
            <a:solidFill>
              <a:srgbClr val="00B3D6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40080" y="109728"/>
            <a:ext cx="10911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Aplicația Cloud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40080" y="6537960"/>
            <a:ext cx="109118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Mevoro • pentru parteneri B2B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640080" y="822960"/>
            <a:ext cx="111556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Operare la scară: self-service + trasabilitate + suport</a:t>
            </a:r>
            <a:endParaRPr lang="en-US" sz="2800" dirty="0"/>
          </a:p>
        </p:txBody>
      </p:sp>
      <p:sp>
        <p:nvSpPr>
          <p:cNvPr id="7" name="Shape 5"/>
          <p:cNvSpPr/>
          <p:nvPr/>
        </p:nvSpPr>
        <p:spPr>
          <a:xfrm>
            <a:off x="731520" y="1600200"/>
            <a:ext cx="6675120" cy="44805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CF4"/>
            </a:solidFill>
            <a:prstDash val="solid"/>
          </a:ln>
          <a:effectLst>
            <a:outerShdw blurRad="38100" dist="19050" dir="2700000" algn="bl" rotWithShape="0">
              <a:srgbClr val="000000">
                <a:alpha val="12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731520" y="1600200"/>
            <a:ext cx="6675120" cy="502920"/>
          </a:xfrm>
          <a:prstGeom prst="rect">
            <a:avLst/>
          </a:prstGeom>
          <a:solidFill>
            <a:srgbClr val="102A52"/>
          </a:solidFill>
          <a:ln w="12700">
            <a:solidFill>
              <a:srgbClr val="102A52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960120" y="1719072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Dashboard (exemplu)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960120" y="2331720"/>
            <a:ext cx="1920240" cy="960120"/>
          </a:xfrm>
          <a:prstGeom prst="roundRect">
            <a:avLst/>
          </a:prstGeom>
          <a:solidFill>
            <a:srgbClr val="F6F8FB"/>
          </a:solidFill>
          <a:ln w="12700">
            <a:solidFill>
              <a:srgbClr val="E7ECF4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051560" y="2468880"/>
            <a:ext cx="17373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Accesuri azi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1051560" y="2697480"/>
            <a:ext cx="17373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2.5k/endpoint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3017520" y="2331720"/>
            <a:ext cx="1920240" cy="960120"/>
          </a:xfrm>
          <a:prstGeom prst="roundRect">
            <a:avLst/>
          </a:prstGeom>
          <a:solidFill>
            <a:srgbClr val="F6F8FB"/>
          </a:solidFill>
          <a:ln w="12700">
            <a:solidFill>
              <a:srgbClr val="E7ECF4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3108960" y="2468880"/>
            <a:ext cx="17373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Alerte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3108960" y="2697480"/>
            <a:ext cx="17373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Anomalii I/O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074920" y="2331720"/>
            <a:ext cx="1920240" cy="960120"/>
          </a:xfrm>
          <a:prstGeom prst="roundRect">
            <a:avLst/>
          </a:prstGeom>
          <a:solidFill>
            <a:srgbClr val="F6F8FB"/>
          </a:solidFill>
          <a:ln w="12700">
            <a:solidFill>
              <a:srgbClr val="E7ECF4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5166360" y="2468880"/>
            <a:ext cx="17373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4B55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Tichete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5166360" y="2697480"/>
            <a:ext cx="17373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Suport rapid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960120" y="3474720"/>
            <a:ext cx="6217920" cy="23774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7ECF4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1097280" y="3840480"/>
            <a:ext cx="5943600" cy="182880"/>
          </a:xfrm>
          <a:prstGeom prst="rect">
            <a:avLst/>
          </a:prstGeom>
          <a:solidFill>
            <a:srgbClr val="E7ECF4"/>
          </a:solidFill>
          <a:ln w="12700">
            <a:solidFill>
              <a:srgbClr val="E7ECF4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1143000" y="5532120"/>
            <a:ext cx="411480" cy="320040"/>
          </a:xfrm>
          <a:prstGeom prst="rect">
            <a:avLst/>
          </a:prstGeom>
          <a:solidFill>
            <a:srgbClr val="00B3D6">
              <a:alpha val="70000"/>
            </a:srgbClr>
          </a:solidFill>
          <a:ln w="12700">
            <a:solidFill>
              <a:srgbClr val="00B3D6">
                <a:alpha val="40000"/>
              </a:srgbClr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1856232" y="5166360"/>
            <a:ext cx="411480" cy="685800"/>
          </a:xfrm>
          <a:prstGeom prst="rect">
            <a:avLst/>
          </a:prstGeom>
          <a:solidFill>
            <a:srgbClr val="00B3D6">
              <a:alpha val="70000"/>
            </a:srgbClr>
          </a:solidFill>
          <a:ln w="12700">
            <a:solidFill>
              <a:srgbClr val="00B3D6">
                <a:alpha val="40000"/>
              </a:srgbClr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2569464" y="4800600"/>
            <a:ext cx="411480" cy="1051560"/>
          </a:xfrm>
          <a:prstGeom prst="rect">
            <a:avLst/>
          </a:prstGeom>
          <a:solidFill>
            <a:srgbClr val="00B3D6">
              <a:alpha val="70000"/>
            </a:srgbClr>
          </a:solidFill>
          <a:ln w="12700">
            <a:solidFill>
              <a:srgbClr val="00B3D6">
                <a:alpha val="40000"/>
              </a:srgbClr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3282696" y="4434840"/>
            <a:ext cx="411480" cy="1417320"/>
          </a:xfrm>
          <a:prstGeom prst="rect">
            <a:avLst/>
          </a:prstGeom>
          <a:solidFill>
            <a:srgbClr val="00B3D6">
              <a:alpha val="70000"/>
            </a:srgbClr>
          </a:solidFill>
          <a:ln w="12700">
            <a:solidFill>
              <a:srgbClr val="00B3D6">
                <a:alpha val="40000"/>
              </a:srgbClr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3995928" y="5532120"/>
            <a:ext cx="411480" cy="320040"/>
          </a:xfrm>
          <a:prstGeom prst="rect">
            <a:avLst/>
          </a:prstGeom>
          <a:solidFill>
            <a:srgbClr val="00B3D6">
              <a:alpha val="70000"/>
            </a:srgbClr>
          </a:solidFill>
          <a:ln w="12700">
            <a:solidFill>
              <a:srgbClr val="00B3D6">
                <a:alpha val="40000"/>
              </a:srgbClr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4709160" y="5166360"/>
            <a:ext cx="411480" cy="685800"/>
          </a:xfrm>
          <a:prstGeom prst="rect">
            <a:avLst/>
          </a:prstGeom>
          <a:solidFill>
            <a:srgbClr val="00B3D6">
              <a:alpha val="70000"/>
            </a:srgbClr>
          </a:solidFill>
          <a:ln w="12700">
            <a:solidFill>
              <a:srgbClr val="00B3D6">
                <a:alpha val="4000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422392" y="4800600"/>
            <a:ext cx="411480" cy="1051560"/>
          </a:xfrm>
          <a:prstGeom prst="rect">
            <a:avLst/>
          </a:prstGeom>
          <a:solidFill>
            <a:srgbClr val="00B3D6">
              <a:alpha val="70000"/>
            </a:srgbClr>
          </a:solidFill>
          <a:ln w="12700">
            <a:solidFill>
              <a:srgbClr val="00B3D6">
                <a:alpha val="40000"/>
              </a:srgbClr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6135624" y="4434840"/>
            <a:ext cx="411480" cy="1417320"/>
          </a:xfrm>
          <a:prstGeom prst="rect">
            <a:avLst/>
          </a:prstGeom>
          <a:solidFill>
            <a:srgbClr val="00B3D6">
              <a:alpha val="70000"/>
            </a:srgbClr>
          </a:solidFill>
          <a:ln w="12700">
            <a:solidFill>
              <a:srgbClr val="00B3D6">
                <a:alpha val="4000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7635240" y="1600200"/>
            <a:ext cx="3977640" cy="4480560"/>
          </a:xfrm>
          <a:prstGeom prst="roundRect">
            <a:avLst/>
          </a:prstGeom>
          <a:solidFill>
            <a:srgbClr val="F6F8FB"/>
          </a:solidFill>
          <a:ln w="12700">
            <a:solidFill>
              <a:srgbClr val="E7ECF4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7863840" y="1783080"/>
            <a:ext cx="3657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B1F3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Include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7863840" y="2148840"/>
            <a:ext cx="3566160" cy="1907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177800" indent="-177800">
              <a:lnSpc>
                <a:spcPct val="110000"/>
              </a:lnSpc>
              <a:buSzPct val="100000"/>
              <a:buChar char="•"/>
            </a:pPr>
            <a:r>
              <a:rPr lang="en-US" sz="14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Gestionare parcări, accese și chei de acces</a:t>
            </a:r>
            <a:endParaRPr lang="en-US" sz="1400" dirty="0"/>
          </a:p>
          <a:p>
            <a:pPr marL="177800" indent="-177800">
              <a:lnSpc>
                <a:spcPct val="110000"/>
              </a:lnSpc>
              <a:buSzPct val="100000"/>
              <a:buChar char="•"/>
            </a:pPr>
            <a:r>
              <a:rPr lang="en-US" sz="14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Sincronizare cu sisteme externe (ex: Booking.com)</a:t>
            </a:r>
            <a:endParaRPr lang="en-US" sz="1400" dirty="0"/>
          </a:p>
          <a:p>
            <a:pPr marL="177800" indent="-177800">
              <a:lnSpc>
                <a:spcPct val="110000"/>
              </a:lnSpc>
              <a:buSzPct val="100000"/>
              <a:buChar char="•"/>
            </a:pPr>
            <a:r>
              <a:rPr lang="en-US" sz="14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Trasabilitate (audit) + dashboard</a:t>
            </a:r>
            <a:endParaRPr lang="en-US" sz="1400" dirty="0"/>
          </a:p>
          <a:p>
            <a:pPr marL="177800" indent="-177800">
              <a:lnSpc>
                <a:spcPct val="110000"/>
              </a:lnSpc>
              <a:buSzPct val="100000"/>
              <a:buChar char="•"/>
            </a:pPr>
            <a:r>
              <a:rPr lang="en-US" sz="14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Notificări + blacklist</a:t>
            </a:r>
            <a:endParaRPr lang="en-US" sz="1400" dirty="0"/>
          </a:p>
          <a:p>
            <a:pPr marL="177800" indent="-177800">
              <a:lnSpc>
                <a:spcPct val="110000"/>
              </a:lnSpc>
              <a:buSzPct val="100000"/>
              <a:buChar char="•"/>
            </a:pPr>
            <a:r>
              <a:rPr lang="en-US" sz="1400" dirty="0">
                <a:solidFill>
                  <a:srgbClr val="11182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Tichete de suport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1250</Words>
  <Application>Microsoft Office PowerPoint</Application>
  <PresentationFormat>Widescreen</PresentationFormat>
  <Paragraphs>245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Mevoro</dc:creator>
  <cp:lastModifiedBy>MEV Software</cp:lastModifiedBy>
  <cp:revision>9</cp:revision>
  <dcterms:created xsi:type="dcterms:W3CDTF">2026-01-24T13:20:16Z</dcterms:created>
  <dcterms:modified xsi:type="dcterms:W3CDTF">2026-01-30T08:19:20Z</dcterms:modified>
</cp:coreProperties>
</file>